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63" r:id="rId4"/>
    <p:sldId id="268" r:id="rId5"/>
    <p:sldId id="267" r:id="rId6"/>
    <p:sldId id="260" r:id="rId7"/>
    <p:sldId id="266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1E9"/>
    <a:srgbClr val="FBE5D6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662" autoAdjust="0"/>
  </p:normalViewPr>
  <p:slideViewPr>
    <p:cSldViewPr snapToGrid="0">
      <p:cViewPr varScale="1">
        <p:scale>
          <a:sx n="96" d="100"/>
          <a:sy n="96" d="100"/>
        </p:scale>
        <p:origin x="19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6A108-5BC3-403E-8665-B393D8C836F1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10F01-3174-4A75-B1C8-F57BE8792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9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Dewey, Simon.  (n.d.).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Divine Redeemer, by Simon Dewey</a:t>
            </a:r>
            <a:r>
              <a:rPr lang="en-US" dirty="0"/>
              <a:t>.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https://pacific.churchofjesuschrist.org/8-things-about-jesus-christs-atoning-sacrifice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57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Harston, Jerry.  (n.d.).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Moses and the Tablets, by Jerry Harston; GAB 14; Primary manual 6-24; Exodus 19–20</a:t>
            </a:r>
            <a:r>
              <a:rPr lang="en-US" i="1" dirty="0"/>
              <a:t>.  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https://www.churchofjesuschrist.org/media/image/moses-ten-commandments-1717b4a?lang=eng&amp;collectionId=65a92c1051e01cb5bea39a2451a9310ba63e01a2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15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Anderson, Harry.  (n.d.).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Jesus Praying in Gethsemane (Christ in Gethsemane), by Harry Anderson (62175); GAB 56; GAK 227; Primary manual 1-72; Primary manual 2-52; Primary manual 3-46; Primary manual 6-47; Primary manual 7-30; Matthew 26:36–45; Luke 22:39–46; Alma 7:11–13</a:t>
            </a:r>
            <a:r>
              <a:rPr lang="en-US" dirty="0"/>
              <a:t>.  </a:t>
            </a:r>
            <a:r>
              <a:rPr lang="en-US" i="1" dirty="0"/>
              <a:t>The Church of Jesus Christ of Latter-day Saints Media Library. 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https://www.churchofjesuschrist.org/media/image/jesus-praying-in-gethsemane-e32f582?lang=eng&amp;collectionId=e1e5a0ca39f8cd49eddffddcb9e294a689d12b88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40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Anderson, Harry.  (n.d.).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The Crucifixion, by Harry Anderson (62505); GAK 230; GAB 57; Primary manual 1-59; Primary manual 2-61; Primary manual 3-71; Primary manual 4-11; Primary manual 6-27; Primary manual 7-33; Psalm 22:16; Matthew 27:31–50; Mark 15:20–37; Luke 23:33–46; John 19:16–37; 1 Nephi 19:10; 2 Nephi 5; 6:9; 10:3; 25:13; Mosiah 3:9; 15:7</a:t>
            </a:r>
            <a:r>
              <a:rPr lang="en-US" dirty="0"/>
              <a:t>.  </a:t>
            </a:r>
            <a:r>
              <a:rPr lang="en-US" i="1" dirty="0"/>
              <a:t>The Church of Jesus Christ of Latter-day Saints Media Library. 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https://www.churchofjesuschrist.org/media/image/crucifixion-christ-anderson-43dad9f?lang=eng&amp;collectionId=e1e5a0ca39f8cd49eddffddcb9e294a689d12b88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95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Anderson, Harry.  (n.d.). T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he Second Coming, by Harry Anderson (62562); GAK 238; GAB 66; Primary manual 5-28; Primary manual 6-28; Primary manual 7-25; Matthew 16:27; 24:30–31; 25:31</a:t>
            </a:r>
            <a:r>
              <a:rPr lang="en-US" dirty="0"/>
              <a:t>.  </a:t>
            </a:r>
            <a:r>
              <a:rPr lang="en-US" i="1" dirty="0"/>
              <a:t>The Church of Jesus Christ of Latter-day Saints. 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https://www.churchofjesuschrist.org/media/image/the-second-coming-a824e2d?lang=eng&amp;collectionId=e1e5a0ca39f8cd49eddffddcb9e294a689d12b88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65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4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0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7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0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9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90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3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36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48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4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2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/image/jesus-praying-in-gethsemane-e32f582?lang=eng&amp;collectionId=e1e5a0ca39f8cd49eddffddcb9e294a689d12b88" TargetMode="External"/><Relationship Id="rId2" Type="http://schemas.openxmlformats.org/officeDocument/2006/relationships/hyperlink" Target="https://www.churchofjesuschrist.org/media/image/crucifixion-christ-anderson-43dad9f?lang=eng&amp;collectionId=e1e5a0ca39f8cd49eddffddcb9e294a689d12b88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ewsroom.churchofjesuschrist.org/article/president-dallin-h-oaks-inspired-and-unique-constitution" TargetMode="External"/><Relationship Id="rId5" Type="http://schemas.openxmlformats.org/officeDocument/2006/relationships/hyperlink" Target="https://www.churchofjesuschrist.org/media/image/moses-ten-commandments-1717b4a?lang=eng&amp;collectionId=65a92c1051e01cb5bea39a2451a9310ba63e01a2" TargetMode="External"/><Relationship Id="rId4" Type="http://schemas.openxmlformats.org/officeDocument/2006/relationships/hyperlink" Target="https://pacific.churchofjesuschrist.org/8-things-about-jesus-christs-atoning-sacrific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D31B-8A1C-2952-5879-37F23382D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76319"/>
            <a:ext cx="3740150" cy="5735637"/>
          </a:xfrm>
        </p:spPr>
        <p:txBody>
          <a:bodyPr>
            <a:normAutofit fontScale="90000"/>
          </a:bodyPr>
          <a:lstStyle/>
          <a:p>
            <a:br>
              <a:rPr lang="en-US" i="1" dirty="0"/>
            </a:br>
            <a:r>
              <a:rPr lang="en-US" b="1" i="1" dirty="0">
                <a:latin typeface="Candara" panose="020E0502030303020204" pitchFamily="34" charset="0"/>
              </a:rPr>
              <a:t>Behold,</a:t>
            </a:r>
            <a:br>
              <a:rPr lang="en-US" b="1" i="1" dirty="0">
                <a:latin typeface="Candara" panose="020E0502030303020204" pitchFamily="34" charset="0"/>
              </a:rPr>
            </a:br>
            <a:r>
              <a:rPr lang="en-US" b="1" i="1" dirty="0">
                <a:latin typeface="Candara" panose="020E0502030303020204" pitchFamily="34" charset="0"/>
              </a:rPr>
              <a:t>the Great Redeemer Die</a:t>
            </a:r>
            <a:br>
              <a:rPr lang="en-US" dirty="0">
                <a:latin typeface="Candara" panose="020E0502030303020204" pitchFamily="34" charset="0"/>
              </a:rPr>
            </a:br>
            <a:r>
              <a:rPr lang="en-US" sz="2400" b="1" dirty="0">
                <a:latin typeface="Candara" panose="020E0502030303020204" pitchFamily="34" charset="0"/>
              </a:rPr>
              <a:t>Hymn #191, Verse 1</a:t>
            </a:r>
            <a:br>
              <a:rPr lang="en-US" sz="2400" b="1" dirty="0">
                <a:latin typeface="Candara" panose="020E0502030303020204" pitchFamily="34" charset="0"/>
              </a:rPr>
            </a:br>
            <a:br>
              <a:rPr lang="en-US" sz="2000" dirty="0">
                <a:latin typeface="Candara" panose="020E0502030303020204" pitchFamily="34" charset="0"/>
              </a:rPr>
            </a:br>
            <a:r>
              <a:rPr lang="en-US" sz="2000" dirty="0">
                <a:latin typeface="Candara" panose="020E0502030303020204" pitchFamily="34" charset="0"/>
              </a:rPr>
              <a:t>Text:  Eliza R. Snow</a:t>
            </a:r>
            <a:br>
              <a:rPr lang="en-US" sz="2000" dirty="0">
                <a:latin typeface="Candara" panose="020E0502030303020204" pitchFamily="34" charset="0"/>
              </a:rPr>
            </a:br>
            <a:r>
              <a:rPr lang="en-US" sz="2000" dirty="0">
                <a:latin typeface="Candara" panose="020E0502030303020204" pitchFamily="34" charset="0"/>
              </a:rPr>
              <a:t>Music:  George Careless</a:t>
            </a:r>
            <a:br>
              <a:rPr lang="en-US" sz="2000" dirty="0">
                <a:latin typeface="Candara" panose="020E0502030303020204" pitchFamily="34" charset="0"/>
              </a:rPr>
            </a:br>
            <a:br>
              <a:rPr lang="en-US" sz="2000" dirty="0">
                <a:latin typeface="Candara" panose="020E0502030303020204" pitchFamily="34" charset="0"/>
              </a:rPr>
            </a:br>
            <a:r>
              <a:rPr lang="en-US" sz="2000" dirty="0">
                <a:latin typeface="Candara" panose="020E0502030303020204" pitchFamily="34" charset="0"/>
              </a:rPr>
              <a:t>Flipchart compiled by </a:t>
            </a:r>
            <a:br>
              <a:rPr lang="en-US" sz="2000" dirty="0">
                <a:latin typeface="Candara" panose="020E0502030303020204" pitchFamily="34" charset="0"/>
              </a:rPr>
            </a:br>
            <a:r>
              <a:rPr lang="en-US" sz="2000" dirty="0">
                <a:latin typeface="Candara" panose="020E0502030303020204" pitchFamily="34" charset="0"/>
              </a:rPr>
              <a:t>Cherice Montgomery</a:t>
            </a:r>
            <a:br>
              <a:rPr lang="en-US" sz="2000" dirty="0">
                <a:latin typeface="Candara" panose="020E0502030303020204" pitchFamily="34" charset="0"/>
              </a:rPr>
            </a:br>
            <a:endParaRPr lang="en-US" sz="2000" dirty="0">
              <a:latin typeface="Candara" panose="020E0502030303020204" pitchFamily="34" charset="0"/>
            </a:endParaRPr>
          </a:p>
        </p:txBody>
      </p:sp>
      <p:pic>
        <p:nvPicPr>
          <p:cNvPr id="4" name="Picture 2" descr="Divine Redeemer, by Simon Dewey">
            <a:extLst>
              <a:ext uri="{FF2B5EF4-FFF2-40B4-BE49-F238E27FC236}">
                <a16:creationId xmlns:a16="http://schemas.microsoft.com/office/drawing/2014/main" id="{238B85FF-2035-F70E-33EB-F50D64B92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0"/>
            <a:ext cx="5403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524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3740150" cy="6073774"/>
          </a:xfrm>
        </p:spPr>
        <p:txBody>
          <a:bodyPr>
            <a:noAutofit/>
          </a:bodyPr>
          <a:lstStyle/>
          <a:p>
            <a:pPr algn="ctr"/>
            <a:r>
              <a:rPr lang="en-US" sz="6300" b="1" dirty="0">
                <a:latin typeface="Candara" panose="020E0502030303020204" pitchFamily="34" charset="0"/>
              </a:rPr>
              <a:t>Behold, </a:t>
            </a:r>
            <a:br>
              <a:rPr lang="en-US" sz="6300" b="1" dirty="0">
                <a:latin typeface="Candara" panose="020E0502030303020204" pitchFamily="34" charset="0"/>
              </a:rPr>
            </a:br>
            <a:r>
              <a:rPr lang="en-US" sz="6300" b="1" dirty="0">
                <a:latin typeface="Candara" panose="020E0502030303020204" pitchFamily="34" charset="0"/>
              </a:rPr>
              <a:t>the great Redeemer die,</a:t>
            </a:r>
          </a:p>
        </p:txBody>
      </p:sp>
      <p:pic>
        <p:nvPicPr>
          <p:cNvPr id="2050" name="Picture 2" descr="Divine Redeemer, by Simon Dewey">
            <a:extLst>
              <a:ext uri="{FF2B5EF4-FFF2-40B4-BE49-F238E27FC236}">
                <a16:creationId xmlns:a16="http://schemas.microsoft.com/office/drawing/2014/main" id="{83A850AF-7F7D-136B-3CA8-252B91522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0"/>
            <a:ext cx="5403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262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BE5D6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Moses and the Tablets, by Jerry Harston; GAB 14; Primary manual 6-24; Exodus 19–20">
            <a:extLst>
              <a:ext uri="{FF2B5EF4-FFF2-40B4-BE49-F238E27FC236}">
                <a16:creationId xmlns:a16="http://schemas.microsoft.com/office/drawing/2014/main" id="{6F0CCB90-D782-FCA5-0CFD-19E3A434AC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5" r="6465" b="-2"/>
          <a:stretch/>
        </p:blipFill>
        <p:spPr bwMode="auto">
          <a:xfrm>
            <a:off x="3082595" y="10"/>
            <a:ext cx="6061405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107" name="Freeform: Shape 4106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9285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09" name="Freeform: Shape 4108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1665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252DBE-6914-27DA-C943-3FDD03F15764}"/>
              </a:ext>
            </a:extLst>
          </p:cNvPr>
          <p:cNvSpPr txBox="1">
            <a:spLocks/>
          </p:cNvSpPr>
          <p:nvPr/>
        </p:nvSpPr>
        <p:spPr>
          <a:xfrm>
            <a:off x="0" y="970288"/>
            <a:ext cx="3617843" cy="457669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7500" b="1" dirty="0">
                <a:latin typeface="Candara" panose="020E0502030303020204" pitchFamily="34" charset="0"/>
              </a:rPr>
              <a:t>A broken law to satisfy.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E7BC59-D34D-A090-AFAB-1977E19B593F}"/>
              </a:ext>
            </a:extLst>
          </p:cNvPr>
          <p:cNvSpPr/>
          <p:nvPr/>
        </p:nvSpPr>
        <p:spPr>
          <a:xfrm>
            <a:off x="360771" y="625683"/>
            <a:ext cx="528067" cy="146305"/>
          </a:xfrm>
          <a:prstGeom prst="rect">
            <a:avLst/>
          </a:prstGeom>
          <a:solidFill>
            <a:srgbClr val="FDF1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A3F716-91FC-2CFD-9F6B-D2BCBE76B533}"/>
              </a:ext>
            </a:extLst>
          </p:cNvPr>
          <p:cNvSpPr/>
          <p:nvPr/>
        </p:nvSpPr>
        <p:spPr>
          <a:xfrm>
            <a:off x="295697" y="4483706"/>
            <a:ext cx="3212816" cy="91441"/>
          </a:xfrm>
          <a:prstGeom prst="rect">
            <a:avLst/>
          </a:prstGeom>
          <a:solidFill>
            <a:srgbClr val="FDF1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76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Jesus Praying in Gethsemane (Christ in Gethsemane), by Harry Anderson (62175); GAB 56; GAK 227; Primary manual 1-72; Primary manual 2-52; Primary manual 3-46; Primary manual 6-47; Primary manual 7-30; Matthew 26:36–45; Luke 22:39–46; Alma 7:11–13">
            <a:extLst>
              <a:ext uri="{FF2B5EF4-FFF2-40B4-BE49-F238E27FC236}">
                <a16:creationId xmlns:a16="http://schemas.microsoft.com/office/drawing/2014/main" id="{93F35942-7479-B43D-1074-A471B252B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/>
          <a:stretch/>
        </p:blipFill>
        <p:spPr bwMode="auto">
          <a:xfrm>
            <a:off x="3082595" y="10"/>
            <a:ext cx="6061405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201" name="Freeform: Shape 8200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9285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203" name="Freeform: Shape 8202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1665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05" name="Rectangle 820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07" name="Rectangle 820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C62696-9F8C-9D24-9098-EAAA32F0A404}"/>
              </a:ext>
            </a:extLst>
          </p:cNvPr>
          <p:cNvSpPr/>
          <p:nvPr/>
        </p:nvSpPr>
        <p:spPr>
          <a:xfrm>
            <a:off x="360771" y="625683"/>
            <a:ext cx="528067" cy="146305"/>
          </a:xfrm>
          <a:prstGeom prst="rect">
            <a:avLst/>
          </a:prstGeom>
          <a:solidFill>
            <a:srgbClr val="FDF1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94F567-1313-20A8-8D02-5A70C81770C4}"/>
              </a:ext>
            </a:extLst>
          </p:cNvPr>
          <p:cNvSpPr/>
          <p:nvPr/>
        </p:nvSpPr>
        <p:spPr>
          <a:xfrm>
            <a:off x="295697" y="4483706"/>
            <a:ext cx="3212816" cy="91441"/>
          </a:xfrm>
          <a:prstGeom prst="rect">
            <a:avLst/>
          </a:prstGeom>
          <a:solidFill>
            <a:srgbClr val="FDF1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" y="248478"/>
            <a:ext cx="3670382" cy="5183468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7500" b="1" dirty="0">
                <a:latin typeface="Candara" panose="020E0502030303020204" pitchFamily="34" charset="0"/>
              </a:rPr>
              <a:t>He dies a sacrifice for sin,</a:t>
            </a:r>
          </a:p>
        </p:txBody>
      </p:sp>
    </p:spTree>
    <p:extLst>
      <p:ext uri="{BB962C8B-B14F-4D97-AF65-F5344CB8AC3E}">
        <p14:creationId xmlns:p14="http://schemas.microsoft.com/office/powerpoint/2010/main" val="86094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The Crucifixion, by Harry Anderson (62505); GAK 230; GAB 57; Primary manual 1-59; Primary manual 2-61; Primary manual 3-71; Primary manual 4-11; Primary manual 6-27; Primary manual 7-33; Psalm 22:16; Matthew 27:31–50; Mark 15:20–37; Luke 23:33–46; John 19:16–37; 1 Nephi 19:10; 2 Nephi 5; 6:9; 10:3; 25:13; Mosiah 3:9; 15:7">
            <a:extLst>
              <a:ext uri="{FF2B5EF4-FFF2-40B4-BE49-F238E27FC236}">
                <a16:creationId xmlns:a16="http://schemas.microsoft.com/office/drawing/2014/main" id="{7ECC7D8E-FE3E-40CC-0665-21831D885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1" r="10086" b="-1"/>
          <a:stretch/>
        </p:blipFill>
        <p:spPr bwMode="auto">
          <a:xfrm>
            <a:off x="3082595" y="10"/>
            <a:ext cx="6061405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177" name="Freeform: Shape 7176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9285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179" name="Freeform: Shape 7178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1665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83" name="Rectangle 718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" y="1258909"/>
            <a:ext cx="3711665" cy="434018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7500" b="1" dirty="0">
                <a:latin typeface="Candara" panose="020E0502030303020204" pitchFamily="34" charset="0"/>
              </a:rPr>
              <a:t>He dies a sacrifice for sin,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5A775D-22AE-CA01-E866-3C7B2ED833F9}"/>
              </a:ext>
            </a:extLst>
          </p:cNvPr>
          <p:cNvSpPr/>
          <p:nvPr/>
        </p:nvSpPr>
        <p:spPr>
          <a:xfrm>
            <a:off x="360771" y="625683"/>
            <a:ext cx="528067" cy="146305"/>
          </a:xfrm>
          <a:prstGeom prst="rect">
            <a:avLst/>
          </a:prstGeom>
          <a:solidFill>
            <a:srgbClr val="FDF1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CD23D6-EF7B-0D51-8380-4206422C8AE4}"/>
              </a:ext>
            </a:extLst>
          </p:cNvPr>
          <p:cNvSpPr/>
          <p:nvPr/>
        </p:nvSpPr>
        <p:spPr>
          <a:xfrm>
            <a:off x="295697" y="4483706"/>
            <a:ext cx="3212816" cy="91441"/>
          </a:xfrm>
          <a:prstGeom prst="rect">
            <a:avLst/>
          </a:prstGeom>
          <a:solidFill>
            <a:srgbClr val="FDF1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2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28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The Second Coming, by Harry Anderson (62562); GAK 238; GAB 66; Primary manual 5-28; Primary manual 6-28; Primary manual 7-25; Matthew 16:27; 24:30–31; 25:31">
            <a:extLst>
              <a:ext uri="{FF2B5EF4-FFF2-40B4-BE49-F238E27FC236}">
                <a16:creationId xmlns:a16="http://schemas.microsoft.com/office/drawing/2014/main" id="{48B0893B-4C09-7815-E34B-FE4191D7D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504"/>
          <a:stretch/>
        </p:blipFill>
        <p:spPr bwMode="auto">
          <a:xfrm>
            <a:off x="3082595" y="10"/>
            <a:ext cx="6061405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136" name="Freeform: Shape 5130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9285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133" name="Freeform: Shape 5132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1665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5" name="Rectangle 51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7" name="Rectangle 51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F6B057-D818-8A0D-99A5-13532EE928C1}"/>
              </a:ext>
            </a:extLst>
          </p:cNvPr>
          <p:cNvSpPr/>
          <p:nvPr/>
        </p:nvSpPr>
        <p:spPr>
          <a:xfrm>
            <a:off x="360771" y="625683"/>
            <a:ext cx="528067" cy="146305"/>
          </a:xfrm>
          <a:prstGeom prst="rect">
            <a:avLst/>
          </a:prstGeom>
          <a:solidFill>
            <a:srgbClr val="FDF1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BA3820-2585-0736-F192-F0A6966F668D}"/>
              </a:ext>
            </a:extLst>
          </p:cNvPr>
          <p:cNvSpPr/>
          <p:nvPr/>
        </p:nvSpPr>
        <p:spPr>
          <a:xfrm>
            <a:off x="295697" y="4483706"/>
            <a:ext cx="3212816" cy="91441"/>
          </a:xfrm>
          <a:prstGeom prst="rect">
            <a:avLst/>
          </a:prstGeom>
          <a:solidFill>
            <a:srgbClr val="FDF1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662995" cy="665921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7500" b="1" dirty="0">
                <a:latin typeface="Candara" panose="020E0502030303020204" pitchFamily="34" charset="0"/>
              </a:rPr>
              <a:t>That man </a:t>
            </a:r>
            <a:br>
              <a:rPr lang="en-US" sz="7500" b="1" dirty="0">
                <a:latin typeface="Candara" panose="020E0502030303020204" pitchFamily="34" charset="0"/>
              </a:rPr>
            </a:br>
            <a:r>
              <a:rPr lang="en-US" sz="7500" b="1" dirty="0">
                <a:latin typeface="Candara" panose="020E0502030303020204" pitchFamily="34" charset="0"/>
              </a:rPr>
              <a:t>may live </a:t>
            </a:r>
            <a:br>
              <a:rPr lang="en-US" sz="7500" b="1" dirty="0">
                <a:latin typeface="Candara" panose="020E0502030303020204" pitchFamily="34" charset="0"/>
              </a:rPr>
            </a:br>
            <a:r>
              <a:rPr lang="en-US" sz="7500" b="1" dirty="0">
                <a:latin typeface="Candara" panose="020E0502030303020204" pitchFamily="34" charset="0"/>
              </a:rPr>
              <a:t>and glory win.</a:t>
            </a:r>
          </a:p>
        </p:txBody>
      </p:sp>
    </p:spTree>
    <p:extLst>
      <p:ext uri="{BB962C8B-B14F-4D97-AF65-F5344CB8AC3E}">
        <p14:creationId xmlns:p14="http://schemas.microsoft.com/office/powerpoint/2010/main" val="177827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06A1BBC-E05C-560F-241D-49D696953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419" y="372717"/>
            <a:ext cx="8527772" cy="611256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b="1" dirty="0">
                <a:latin typeface="Candara" panose="020E0502030303020204" pitchFamily="34" charset="0"/>
              </a:rPr>
              <a:t>Image Credits: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b="1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>
                <a:latin typeface="Candara" panose="020E0502030303020204" pitchFamily="34" charset="0"/>
              </a:rPr>
              <a:t>Anderson, Harry.  (n.d.). 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Candara" panose="020E0502030303020204" pitchFamily="34" charset="0"/>
              </a:rPr>
              <a:t>The Crucifixion, by Harry Anderson (62505); GAK 230; GAB 57; Primary manual 1-59; Primary manual 2-61; Primary manual 3-71; Primary manual 4-11; Primary manual 6-27; Primary manual 7-33; Psalm 22:16; Matthew 27:31–50; Mark 15:20–37; Luke 23:33–46; John 19:16–37; 1 Nephi 19:10; 2 Nephi 5; 6:9; 10:3; 25:13; Mosiah 3:9; 15:7</a:t>
            </a:r>
            <a:r>
              <a:rPr lang="en-US" sz="1200" dirty="0">
                <a:latin typeface="Candara" panose="020E0502030303020204" pitchFamily="34" charset="0"/>
              </a:rPr>
              <a:t>.  </a:t>
            </a:r>
            <a:r>
              <a:rPr lang="en-US" sz="1200" i="1" dirty="0">
                <a:latin typeface="Candara" panose="020E0502030303020204" pitchFamily="34" charset="0"/>
              </a:rPr>
              <a:t>The Church of Jesus Christ of Latter-day Saints Media Library.   </a:t>
            </a:r>
            <a:r>
              <a:rPr lang="en-US" sz="1200" i="0" dirty="0">
                <a:latin typeface="Candara" panose="020E0502030303020204" pitchFamily="34" charset="0"/>
              </a:rPr>
              <a:t>Retrieved Jun. 23, 2023 from </a:t>
            </a:r>
            <a:r>
              <a:rPr lang="en-US" sz="1200" dirty="0">
                <a:latin typeface="Candara" panose="020E0502030303020204" pitchFamily="34" charset="0"/>
                <a:hlinkClick r:id="rId2"/>
              </a:rPr>
              <a:t>https://www.churchofjesuschrist.org/media/image/crucifixion-christ-anderson-43dad9f?lang=eng&amp;collectionId=e1e5a0ca39f8cd49eddffddcb9e294a689d12b88</a:t>
            </a: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>
                <a:latin typeface="Candara" panose="020E0502030303020204" pitchFamily="34" charset="0"/>
              </a:rPr>
              <a:t>Anderson, Harry.  (n.d.). 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Candara" panose="020E0502030303020204" pitchFamily="34" charset="0"/>
              </a:rPr>
              <a:t>Jesus Praying in Gethsemane (Christ in Gethsemane), by Harry Anderson (62175); GAB 56; GAK 227; Primary manual 1-72; Primary manual 2-52; Primary manual 3-46; Primary manual 6-47; Primary manual 7-30; Matthew 26:36–45; Luke 22:39–46; Alma 7:11–13</a:t>
            </a:r>
            <a:r>
              <a:rPr lang="en-US" sz="1200" dirty="0">
                <a:latin typeface="Candara" panose="020E0502030303020204" pitchFamily="34" charset="0"/>
              </a:rPr>
              <a:t>.  </a:t>
            </a:r>
            <a:r>
              <a:rPr lang="en-US" sz="1200" i="1" dirty="0">
                <a:latin typeface="Candara" panose="020E0502030303020204" pitchFamily="34" charset="0"/>
              </a:rPr>
              <a:t>The Church of Jesus Christ of Latter-day Saints Media Library.   </a:t>
            </a:r>
            <a:r>
              <a:rPr lang="en-US" sz="1200" i="0" dirty="0">
                <a:latin typeface="Candara" panose="020E0502030303020204" pitchFamily="34" charset="0"/>
              </a:rPr>
              <a:t>Retrieved Jun. 23, 2023 from </a:t>
            </a:r>
            <a:r>
              <a:rPr lang="en-US" sz="1200" dirty="0">
                <a:latin typeface="Candara" panose="020E0502030303020204" pitchFamily="34" charset="0"/>
                <a:hlinkClick r:id="rId3"/>
              </a:rPr>
              <a:t>https://www.churchofjesuschrist.org/media/image/jesus-praying-in-gethsemane-e32f582?lang=eng&amp;collectionId=e1e5a0ca39f8cd49eddffddcb9e294a689d12b88</a:t>
            </a: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>
                <a:latin typeface="Candara" panose="020E0502030303020204" pitchFamily="34" charset="0"/>
              </a:rPr>
              <a:t>Anderson, Harry.  (n.d.). T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Candara" panose="020E0502030303020204" pitchFamily="34" charset="0"/>
              </a:rPr>
              <a:t>he Second Coming, by Harry Anderson (62562); GAK 238; GAB 66; Primary manual 5-28; Primary manual 6-28; Primary manual 7-25; Matthew 16:27; 24:30–31; 25:31</a:t>
            </a:r>
            <a:r>
              <a:rPr lang="en-US" sz="1200" dirty="0">
                <a:latin typeface="Candara" panose="020E0502030303020204" pitchFamily="34" charset="0"/>
              </a:rPr>
              <a:t>.  </a:t>
            </a:r>
            <a:r>
              <a:rPr lang="en-US" sz="1200" i="1" dirty="0">
                <a:latin typeface="Candara" panose="020E0502030303020204" pitchFamily="34" charset="0"/>
              </a:rPr>
              <a:t>The Church of Jesus Christ of Latter-day Saints.   </a:t>
            </a:r>
            <a:r>
              <a:rPr lang="en-US" sz="1200" i="0" dirty="0">
                <a:latin typeface="Candara" panose="020E0502030303020204" pitchFamily="34" charset="0"/>
              </a:rPr>
              <a:t>Retrieved Jun. 23, 2023 from </a:t>
            </a:r>
            <a:r>
              <a:rPr lang="en-US" sz="1200" dirty="0">
                <a:latin typeface="Candara" panose="020E0502030303020204" pitchFamily="34" charset="0"/>
              </a:rPr>
              <a:t>https://www.churchofjesuschrist.org/media/image/the-second-coming-a824e2d?lang=eng&amp;collectionId=e1e5a0ca39f8cd49eddffddcb9e294a689d12b88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>
                <a:latin typeface="Candara" panose="020E0502030303020204" pitchFamily="34" charset="0"/>
              </a:rPr>
              <a:t>Dewey, Simon.  (n.d.). 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Candara" panose="020E0502030303020204" pitchFamily="34" charset="0"/>
              </a:rPr>
              <a:t>Divine Redeemer, by Simon Dewey</a:t>
            </a:r>
            <a:r>
              <a:rPr lang="en-US" sz="1200" dirty="0">
                <a:latin typeface="Candara" panose="020E0502030303020204" pitchFamily="34" charset="0"/>
              </a:rPr>
              <a:t>. </a:t>
            </a:r>
            <a:r>
              <a:rPr lang="en-US" sz="1200" i="1" dirty="0">
                <a:latin typeface="Candara" panose="020E0502030303020204" pitchFamily="34" charset="0"/>
              </a:rPr>
              <a:t>The Church of Jesus Christ of Latter-Day Saints Media Library.  </a:t>
            </a:r>
            <a:r>
              <a:rPr lang="en-US" sz="1200" i="0" dirty="0">
                <a:latin typeface="Candara" panose="020E0502030303020204" pitchFamily="34" charset="0"/>
              </a:rPr>
              <a:t>Retrieved Jun. 23, 2023 from </a:t>
            </a:r>
            <a:r>
              <a:rPr lang="en-US" sz="1200" dirty="0">
                <a:latin typeface="Candara" panose="020E0502030303020204" pitchFamily="34" charset="0"/>
                <a:hlinkClick r:id="rId4"/>
              </a:rPr>
              <a:t>https://pacific.churchofjesuschrist.org/8-things-about-jesus-christs-atoning-sacrifice</a:t>
            </a:r>
            <a:endParaRPr lang="en-US" sz="1200" dirty="0">
              <a:latin typeface="Candara" panose="020E05020303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1200" dirty="0">
                <a:latin typeface="Candara" panose="020E0502030303020204" pitchFamily="34" charset="0"/>
              </a:rPr>
            </a:br>
            <a:r>
              <a:rPr lang="en-US" sz="1200" dirty="0">
                <a:latin typeface="Candara" panose="020E0502030303020204" pitchFamily="34" charset="0"/>
              </a:rPr>
              <a:t>Harston, Jerry.  (n.d.). 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Candara" panose="020E0502030303020204" pitchFamily="34" charset="0"/>
              </a:rPr>
              <a:t>Moses and the Tablets, by Jerry Harston; GAB 14; Primary manual 6-24; Exodus 19–20</a:t>
            </a:r>
            <a:r>
              <a:rPr lang="en-US" sz="1200" i="1" dirty="0">
                <a:latin typeface="Candara" panose="020E0502030303020204" pitchFamily="34" charset="0"/>
              </a:rPr>
              <a:t>.  The Church of Jesus Christ of Latter-Day Saints Media Library.  </a:t>
            </a:r>
            <a:r>
              <a:rPr lang="en-US" sz="1200" i="0" dirty="0">
                <a:latin typeface="Candara" panose="020E0502030303020204" pitchFamily="34" charset="0"/>
              </a:rPr>
              <a:t>Retrieved Jun. 23, 2023 from </a:t>
            </a:r>
            <a:r>
              <a:rPr lang="en-US" sz="1200" dirty="0">
                <a:latin typeface="Candara" panose="020E0502030303020204" pitchFamily="34" charset="0"/>
                <a:hlinkClick r:id="rId5"/>
              </a:rPr>
              <a:t>https://www.churchofjesuschrist.org/media/image/moses-ten-commandments-1717b4a?lang=eng&amp;collectionId=65a92c1051e01cb5bea39a2451a9310ba63e01a2</a:t>
            </a:r>
            <a:endParaRPr lang="en-US" sz="1200" dirty="0">
              <a:latin typeface="Candara" panose="020E0502030303020204" pitchFamily="34" charset="0"/>
            </a:endParaRPr>
          </a:p>
          <a:p>
            <a:pPr algn="l"/>
            <a:r>
              <a:rPr lang="en-US" sz="1200" dirty="0">
                <a:latin typeface="Candara" panose="020E0502030303020204" pitchFamily="34" charset="0"/>
              </a:rPr>
              <a:t>The Church of Jesus Christ of Latter-day Saints.  (2021, Jul. 6). 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Candara" panose="020E0502030303020204" pitchFamily="34" charset="0"/>
              </a:rPr>
              <a:t>President Dallin H. Oaks:  ‘Inspired and unique constitution.’</a:t>
            </a:r>
            <a:r>
              <a:rPr lang="en-US" sz="1200" dirty="0">
                <a:latin typeface="Candara" panose="020E0502030303020204" pitchFamily="34" charset="0"/>
              </a:rPr>
              <a:t> </a:t>
            </a:r>
            <a:r>
              <a:rPr lang="en-US" sz="1200" i="1" dirty="0">
                <a:latin typeface="Candara" panose="020E0502030303020204" pitchFamily="34" charset="0"/>
              </a:rPr>
              <a:t> Newsroom.  </a:t>
            </a:r>
            <a:r>
              <a:rPr lang="en-US" sz="1200" i="0" dirty="0">
                <a:latin typeface="Candara" panose="020E0502030303020204" pitchFamily="34" charset="0"/>
              </a:rPr>
              <a:t>Retrieved Jun. 23, 2023 from </a:t>
            </a:r>
            <a:r>
              <a:rPr lang="en-US" sz="1200" dirty="0">
                <a:latin typeface="Candara" panose="020E0502030303020204" pitchFamily="34" charset="0"/>
                <a:hlinkClick r:id="rId6"/>
              </a:rPr>
              <a:t>https://newsroom.churchofjesuschrist.org/article/president-dallin-h-oaks-inspired-and-unique-constitution</a:t>
            </a:r>
            <a:endParaRPr lang="en-US" sz="1200" dirty="0">
              <a:latin typeface="Candara" panose="020E0502030303020204" pitchFamily="34" charset="0"/>
            </a:endParaRPr>
          </a:p>
          <a:p>
            <a:pPr algn="l"/>
            <a:r>
              <a:rPr lang="en-US" sz="1200" dirty="0">
                <a:latin typeface="Candara" panose="020E0502030303020204" pitchFamily="34" charset="0"/>
              </a:rPr>
              <a:t>The Church of Jesus Christ of Latter-day Saints.  (n.d.).  Eight things to remember about Jesus’s atoning sacrifice.  </a:t>
            </a:r>
            <a:r>
              <a:rPr lang="en-US" sz="1200" i="1" dirty="0">
                <a:latin typeface="Candara" panose="020E0502030303020204" pitchFamily="34" charset="0"/>
              </a:rPr>
              <a:t>The Church of Jesus Christ of Latter-day Saints:  Pacific.   </a:t>
            </a:r>
            <a:r>
              <a:rPr lang="en-US" sz="1200" i="0" dirty="0">
                <a:latin typeface="Candara" panose="020E0502030303020204" pitchFamily="34" charset="0"/>
              </a:rPr>
              <a:t>Retrieved Jun. 23, 2023 from </a:t>
            </a:r>
            <a:r>
              <a:rPr lang="en-US" sz="1200" dirty="0">
                <a:latin typeface="Candara" panose="020E0502030303020204" pitchFamily="34" charset="0"/>
                <a:hlinkClick r:id="rId4"/>
              </a:rPr>
              <a:t>https://pacific.churchofjesuschrist.org/8-things-about-jesus-christs-atoning-sacrifice</a:t>
            </a:r>
            <a:endParaRPr lang="en-US" sz="12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588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55</TotalTime>
  <Words>1002</Words>
  <Application>Microsoft Office PowerPoint</Application>
  <PresentationFormat>On-screen Show (4:3)</PresentationFormat>
  <Paragraphs>28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Candara</vt:lpstr>
      <vt:lpstr>Ensign:Sans</vt:lpstr>
      <vt:lpstr>Office Theme</vt:lpstr>
      <vt:lpstr> Behold, the Great Redeemer Die Hymn #191, Verse 1  Text:  Eliza R. Snow Music:  George Careless  Flipchart compiled by  Cherice Montgomery </vt:lpstr>
      <vt:lpstr>Behold,  the great Redeemer die,</vt:lpstr>
      <vt:lpstr>PowerPoint Presentation</vt:lpstr>
      <vt:lpstr>He dies a sacrifice for sin,</vt:lpstr>
      <vt:lpstr>He dies a sacrifice for sin,</vt:lpstr>
      <vt:lpstr>That man  may live  and glory win.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Behold the Great Redeemer Die</dc:title>
  <dc:creator>Anonymous reviewer</dc:creator>
  <cp:lastModifiedBy>Anonymous reviewer</cp:lastModifiedBy>
  <cp:revision>18</cp:revision>
  <dcterms:created xsi:type="dcterms:W3CDTF">2023-06-23T10:45:54Z</dcterms:created>
  <dcterms:modified xsi:type="dcterms:W3CDTF">2023-06-23T11:41:37Z</dcterms:modified>
</cp:coreProperties>
</file>