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059" r:id="rId2"/>
    <p:sldId id="2105" r:id="rId3"/>
    <p:sldId id="2114" r:id="rId4"/>
    <p:sldId id="2032" r:id="rId5"/>
    <p:sldId id="2072" r:id="rId6"/>
    <p:sldId id="2034" r:id="rId7"/>
    <p:sldId id="2106" r:id="rId8"/>
    <p:sldId id="2118" r:id="rId9"/>
    <p:sldId id="2035" r:id="rId10"/>
    <p:sldId id="2018" r:id="rId11"/>
    <p:sldId id="2111" r:id="rId12"/>
    <p:sldId id="2123" r:id="rId13"/>
    <p:sldId id="257" r:id="rId14"/>
    <p:sldId id="307" r:id="rId15"/>
    <p:sldId id="2048" r:id="rId16"/>
    <p:sldId id="2090" r:id="rId17"/>
    <p:sldId id="2046" r:id="rId18"/>
    <p:sldId id="2109" r:id="rId19"/>
    <p:sldId id="2128" r:id="rId20"/>
    <p:sldId id="278" r:id="rId21"/>
    <p:sldId id="2091" r:id="rId22"/>
    <p:sldId id="2047" r:id="rId23"/>
    <p:sldId id="2052" r:id="rId24"/>
    <p:sldId id="2053" r:id="rId25"/>
    <p:sldId id="2054" r:id="rId26"/>
    <p:sldId id="2055" r:id="rId27"/>
    <p:sldId id="2056" r:id="rId28"/>
    <p:sldId id="2057" r:id="rId29"/>
    <p:sldId id="284" r:id="rId30"/>
    <p:sldId id="2060" r:id="rId31"/>
    <p:sldId id="291" r:id="rId32"/>
    <p:sldId id="2069" r:id="rId33"/>
    <p:sldId id="2115" r:id="rId34"/>
    <p:sldId id="2068" r:id="rId35"/>
    <p:sldId id="279" r:id="rId36"/>
    <p:sldId id="2071" r:id="rId37"/>
    <p:sldId id="331" r:id="rId38"/>
    <p:sldId id="2065" r:id="rId39"/>
    <p:sldId id="2058" r:id="rId40"/>
    <p:sldId id="2017" r:id="rId41"/>
    <p:sldId id="2064" r:id="rId42"/>
    <p:sldId id="2074" r:id="rId43"/>
    <p:sldId id="2129" r:id="rId44"/>
    <p:sldId id="272" r:id="rId45"/>
    <p:sldId id="327" r:id="rId46"/>
    <p:sldId id="2027" r:id="rId47"/>
    <p:sldId id="322" r:id="rId48"/>
    <p:sldId id="2113" r:id="rId49"/>
    <p:sldId id="2029" r:id="rId50"/>
    <p:sldId id="2051" r:id="rId51"/>
    <p:sldId id="2073" r:id="rId52"/>
    <p:sldId id="2066" r:id="rId53"/>
    <p:sldId id="305" r:id="rId54"/>
    <p:sldId id="285" r:id="rId55"/>
    <p:sldId id="332" r:id="rId56"/>
    <p:sldId id="259" r:id="rId57"/>
    <p:sldId id="320" r:id="rId58"/>
    <p:sldId id="318" r:id="rId59"/>
    <p:sldId id="280" r:id="rId60"/>
    <p:sldId id="294" r:id="rId61"/>
    <p:sldId id="262" r:id="rId62"/>
    <p:sldId id="333" r:id="rId6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aster" id="{4CB840A8-5F04-4DE4-9AEA-1F3C88CDB42A}">
          <p14:sldIdLst>
            <p14:sldId id="2059"/>
            <p14:sldId id="2105"/>
            <p14:sldId id="2114"/>
            <p14:sldId id="2032"/>
            <p14:sldId id="2072"/>
            <p14:sldId id="2034"/>
            <p14:sldId id="2106"/>
            <p14:sldId id="2118"/>
            <p14:sldId id="2035"/>
            <p14:sldId id="2018"/>
            <p14:sldId id="2111"/>
            <p14:sldId id="2123"/>
            <p14:sldId id="257"/>
            <p14:sldId id="307"/>
            <p14:sldId id="2048"/>
            <p14:sldId id="2090"/>
            <p14:sldId id="2046"/>
            <p14:sldId id="2109"/>
            <p14:sldId id="2128"/>
            <p14:sldId id="278"/>
            <p14:sldId id="2091"/>
            <p14:sldId id="2047"/>
            <p14:sldId id="2052"/>
            <p14:sldId id="2053"/>
            <p14:sldId id="2054"/>
            <p14:sldId id="2055"/>
            <p14:sldId id="2056"/>
            <p14:sldId id="2057"/>
            <p14:sldId id="284"/>
            <p14:sldId id="2060"/>
            <p14:sldId id="291"/>
            <p14:sldId id="2069"/>
            <p14:sldId id="2115"/>
            <p14:sldId id="2068"/>
            <p14:sldId id="279"/>
            <p14:sldId id="2071"/>
            <p14:sldId id="331"/>
            <p14:sldId id="2065"/>
            <p14:sldId id="2058"/>
            <p14:sldId id="2017"/>
            <p14:sldId id="2064"/>
            <p14:sldId id="2074"/>
            <p14:sldId id="2129"/>
            <p14:sldId id="272"/>
            <p14:sldId id="327"/>
            <p14:sldId id="2027"/>
            <p14:sldId id="322"/>
            <p14:sldId id="2113"/>
            <p14:sldId id="2029"/>
            <p14:sldId id="2051"/>
            <p14:sldId id="2073"/>
            <p14:sldId id="2066"/>
          </p14:sldIdLst>
        </p14:section>
        <p14:section name="The Miracle" id="{FBC6DC01-DE10-4EC8-97CA-D4B1312A1B44}">
          <p14:sldIdLst>
            <p14:sldId id="305"/>
            <p14:sldId id="285"/>
            <p14:sldId id="332"/>
            <p14:sldId id="259"/>
            <p14:sldId id="320"/>
            <p14:sldId id="318"/>
            <p14:sldId id="280"/>
            <p14:sldId id="294"/>
            <p14:sldId id="262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ice Montgomery" initials="CM" lastIdx="1" clrIdx="0">
    <p:extLst>
      <p:ext uri="{19B8F6BF-5375-455C-9EA6-DF929625EA0E}">
        <p15:presenceInfo xmlns:p15="http://schemas.microsoft.com/office/powerpoint/2012/main" userId="S::chericem@byu.edu::66c52e5a-400c-4e0c-bdac-5ea3cb7168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FFF2CC"/>
    <a:srgbClr val="CC99FF"/>
    <a:srgbClr val="FF6699"/>
    <a:srgbClr val="BFBFBF"/>
    <a:srgbClr val="FF33CC"/>
    <a:srgbClr val="FBE5D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58" autoAdjust="0"/>
  </p:normalViewPr>
  <p:slideViewPr>
    <p:cSldViewPr snapToGrid="0">
      <p:cViewPr varScale="1">
        <p:scale>
          <a:sx n="84" d="100"/>
          <a:sy n="84" d="100"/>
        </p:scale>
        <p:origin x="23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8CF05-7F93-403D-AD18-246B40A19D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FF840-4F43-4748-B959-0CE624EF3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6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christ-lilies-827206?lang=en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abasteve/26319511901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usa-capitals-map-united-states-155594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christ-baptism-1402597?lang=en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resurrection-jesus-appears-apostles-1103199?lang=eng&amp;clang=as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woman-taken-in-adultery-948852?lang=en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4_29QwKpI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praying-in-gethsemane-39591?lang=eng&amp;_r=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PANvcX6B0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easter-821713?lang=e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pictures-of-jesus-trial-999236?lang=en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easter-pictures-jesus-cross-1127727?lang=eng&amp;_r=1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rucifixion-christ-anderson-39598?lang=eng&amp;_r=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holding-children-phyllis-luch-358169?lang=eng&amp;clang=as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s-songbook-lds-358201?lang=en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songbook-art-153031?lang=en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songbook-art-153009?lang=eng&amp;clang=ase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songbook-art-153093?lang=en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songbook-153103?lang=eng&amp;_r=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songbook-art-153019?lang=eng&amp;_r=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burial-tomb-1083559?lang=eng&amp;_r=1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flowers-tree-837633?lang=e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garden-tomb-929388?lang=eng&amp;_r=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christ-empty-tomb-goshen-utah-1574218?lang=en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videos-empty-tomb-peter-1426755?lang=eng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the-second-coming-39621?lang=eng&amp;_r=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videos-empty-tomb-mary-1426754?lang=eng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easter-pictures-mary-magdalene-tomb-1104071?lang=eng&amp;_r=1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easter-pictures-resurrection-mary-magdalene-1242543?lang=en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resurrection-jesus-appears-apostles-1103199?lang=eng&amp;_r=1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oneycomb-honey-bee-nature-2113867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with-children-craig-dimond-82779?lang=eng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media-library/images/bible-videos-parable-vineyard-1426723?lang=eng&amp;_r=1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lue-bird-eggs-1169160?lang=eng&amp;_r=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and-book-of-mormon-261218?lang=eng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book-of-mormon-39683?lang=eng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nephites-859163?lang=eng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rist-blessing-nephite-children-451708?lang=eng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rist-praying-nephites-henninger-art-37745?lang=eng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pictures-of-jesus-with-children-958511?lang=eng&amp;_r=1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sign-language-love-one-another-1416354?lang=eng&amp;clang=as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pictures-of-jesus-1128833?lang=eng&amp;_r=1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ormonad-always-remember-him-1118439?lang=eng&amp;clang=ase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MCCJWaS4Ac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eater-eggs-903729?lang=e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kki9l02KM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plastic-easter-eggs-461679?lang=eng&amp;_r=1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easter-lily-809062?lang=eng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walking-on-water-129516?lang=eng&amp;_r=1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calms-the-storm-39557?lang=eng&amp;_r=1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ten-lepers-christ-healed-tissot-39577?lang=eng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pictures-pool-of-bethesda-1138571?lang=eng&amp;_r=1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iracles-of-jesus-healing-blind-man-1138534?lang=eng&amp;_r=1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miracles-of-jesus-feeding-5000-1433376?lang=eng&amp;_r=1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shared/content/images/magazines/ensign/2013/09/en13sep33-jarius-daughter.jpg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jesus-christ-preaching-1402873?lang=eng&amp;_r=1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bible-video-jesus-miracles-woman-1400924?lang=eng&amp;_r=1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the-second-coming-39618?lang=eng&amp;_r=1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newborn-baby-1234674?lang=eng&amp;_r=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light-of-the-world-jesus-christ-1301483?lang=e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and Pink Lilies.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bunch of white and pink lilies lying on a piece of linen. 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https://www.churchofjesuschrist.org/media-library/images/jesus-christ-lilies-827206?lang=eng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3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Evans, Steve.  (2016, Feb. 5).  Olive tree, Jerusalem: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Overlooking the old city of Jerusalem, this was taken form the Mount of Olives.  </a:t>
            </a:r>
            <a:r>
              <a:rPr lang="en-US" i="1" dirty="0"/>
              <a:t>Flickr.  </a:t>
            </a:r>
            <a:r>
              <a:rPr lang="en-US" i="0" dirty="0"/>
              <a:t>Retrieved March 8, 2020, from </a:t>
            </a:r>
            <a:r>
              <a:rPr lang="en-US" dirty="0">
                <a:hlinkClick r:id="rId3"/>
              </a:rPr>
              <a:t>https://www.flickr.com/photos/babasteve/26319511901/</a:t>
            </a:r>
            <a:r>
              <a:rPr lang="en-US" dirty="0"/>
              <a:t>  </a:t>
            </a:r>
            <a:r>
              <a:rPr lang="en-US" i="0" dirty="0"/>
              <a:t>Used under a Creative Commons Attribution Non-commercial License.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2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Open-Clipart-Vectors.  </a:t>
            </a:r>
            <a:r>
              <a:rPr lang="en-US" dirty="0"/>
              <a:t>(2013, Oct. 21).  </a:t>
            </a:r>
            <a:r>
              <a:rPr lang="en-US" i="1" dirty="0" err="1"/>
              <a:t>PIxabay</a:t>
            </a:r>
            <a:r>
              <a:rPr lang="en-US" i="1" dirty="0"/>
              <a:t>.</a:t>
            </a:r>
            <a:r>
              <a:rPr lang="en-US" dirty="0"/>
              <a:t>  Retrieved April 11, 2020, from </a:t>
            </a:r>
            <a:r>
              <a:rPr lang="en-US" dirty="0">
                <a:hlinkClick r:id="rId3"/>
              </a:rPr>
              <a:t>https://pixabay.com/vectors/usa-capitals-map-united-states-155594/</a:t>
            </a:r>
            <a:r>
              <a:rPr lang="en-US" dirty="0"/>
              <a:t>  </a:t>
            </a:r>
            <a:r>
              <a:rPr lang="en-US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Used under a </a:t>
            </a:r>
            <a:r>
              <a:rPr lang="en-US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Pixabay</a:t>
            </a:r>
            <a:r>
              <a:rPr lang="en-US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License.  Free for commercial use.  No attribution required.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9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Need to Be Baptized of Thee.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Jesus enters the water to be baptized, John declares that he must be baptized by Jesus. Jesus responds that He must be baptized to fulfill all righteousness.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12, 2020, from </a:t>
            </a:r>
            <a:r>
              <a:rPr lang="en-US" dirty="0">
                <a:hlinkClick r:id="rId3"/>
              </a:rPr>
              <a:t>https://www.churchofjesuschrist.org/media-library/images/jesus-christ-baptism-1402597?lang=eng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04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(2020).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resurrected Jesus appears and shows Himself to the Apostles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https://www.churchofjesuschrist.org/media-library/images/resurrection-jesus-appears-apostles-1103199?lang=eng&amp;clang=ase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0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(2020).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Reaching to Help Woman.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reaches out to help the woman taken in adultery.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https://www.churchofjesuschrist.org/media-library/images/jesus-woman-taken-in-adultery-948852?lang=eng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8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321beckarama.  (2019, Jun. 22).  The Miracle by Shawna Edwards (with lyrics).  </a:t>
            </a:r>
            <a:r>
              <a:rPr lang="en-US" i="1" dirty="0"/>
              <a:t>YouTube.  </a:t>
            </a:r>
            <a:r>
              <a:rPr lang="en-US" i="0" dirty="0"/>
              <a:t>Retrieved April 10, 2020, from </a:t>
            </a:r>
            <a:r>
              <a:rPr lang="en-US" dirty="0">
                <a:hlinkClick r:id="rId3"/>
              </a:rPr>
              <a:t>https://www.youtube.com/watch?v=ES4_29QwKpI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18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</a:t>
            </a:r>
            <a:r>
              <a:rPr lang="en-US" b="0" dirty="0"/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Praying in Gethsemane (Christ in Gethsemane).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Praying in Gethsemane (Christ in Gethsemane)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Harry Anderson (62175); GAB 56; GAK 227; Primary manual 1-72; Primary manual 2-52; Primary manual 3-46; Primary manual 6-47; Primary manual 7-30; Matthew 26:36–45; Luke 22:39–46; Alma 7:11–13. </a:t>
            </a:r>
            <a:r>
              <a:rPr lang="en-US" i="1" dirty="0"/>
              <a:t>Gospel Media.  </a:t>
            </a:r>
            <a:r>
              <a:rPr lang="en-US" dirty="0"/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https://www.churchofjesuschrist.org/media-library/images/jesus-praying-in-gethsemane-39591?lang=eng&amp;_r=1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94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Cate0424.  (2015, Sept. 28).  Gethsemane song with </a:t>
            </a:r>
            <a:r>
              <a:rPr lang="en-US" dirty="0" err="1"/>
              <a:t>lyrcis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YouTube.  </a:t>
            </a:r>
            <a:r>
              <a:rPr lang="en-US" dirty="0"/>
              <a:t>Retrieved April 12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2020, from </a:t>
            </a:r>
            <a:r>
              <a:rPr lang="en-US" dirty="0">
                <a:hlinkClick r:id="rId3"/>
              </a:rPr>
              <a:t>https://www.youtube.com/watch?v=SnPANvcX6B0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6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in Captivity.  Jesus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standing with His hands tied</a:t>
            </a:r>
            <a:r>
              <a:rPr lang="en-US" dirty="0"/>
              <a:t>. </a:t>
            </a:r>
            <a:r>
              <a:rPr lang="en-US" i="1" dirty="0"/>
              <a:t>Gospel Media.  </a:t>
            </a:r>
            <a:r>
              <a:rPr lang="en-US" dirty="0"/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https://www.churchofjesuschrist.org/media-library/images/jesus-easter-821713?lang=eng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7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Christ before Caiaphas.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standing bound before Caiaphas and the Sanhedrin</a:t>
            </a:r>
            <a:r>
              <a:rPr lang="en-US" dirty="0"/>
              <a:t>. </a:t>
            </a:r>
            <a:r>
              <a:rPr lang="en-US" i="1" dirty="0"/>
              <a:t>Gospel Media.  </a:t>
            </a:r>
            <a:r>
              <a:rPr lang="en-US" dirty="0"/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https://www.churchofjesuschrist.org/media-library/images/pictures-of-jesus-trial-999236?lang=eng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6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Purcella</a:t>
            </a:r>
            <a:r>
              <a:rPr lang="en-US" dirty="0"/>
              <a:t>, Bryce.  (2015).  Cherice Montgomery at </a:t>
            </a:r>
            <a:r>
              <a:rPr lang="en-US" dirty="0" err="1"/>
              <a:t>Cecret</a:t>
            </a:r>
            <a:r>
              <a:rPr lang="en-US" dirty="0"/>
              <a:t> Lake in Alta, Utah.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52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Christ.  (n.d.).  Detail of Christ on the cross.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detail of Jesus Christ on the cross at the time of His death.</a:t>
            </a:r>
            <a:r>
              <a:rPr lang="en-US" dirty="0"/>
              <a:t>. </a:t>
            </a:r>
            <a:r>
              <a:rPr lang="en-US" i="1" dirty="0"/>
              <a:t>Gospel Media.  </a:t>
            </a:r>
            <a:r>
              <a:rPr lang="en-US" dirty="0"/>
              <a:t>Retrieved April 6, 2020, from </a:t>
            </a:r>
            <a:r>
              <a:rPr lang="en-US" dirty="0">
                <a:hlinkClick r:id="rId3"/>
              </a:rPr>
              <a:t>https://www.churchofjesuschrist.org/media-library/images/easter-pictures-jesus-cross-1127727?lang=eng&amp;_r=1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5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Crucifixion.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Crucifixion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Harry Anderson (62505); GAK 230; GAB 57; Primary manual 1-59; Primary manual 2-61; Primary manual 3-71; Primary manual 4-11; Primary manual 6-27; Primary manual 7-33; Psalm 22:16; Matthew 27:31–50; Mark 15:20–37; Luke 23:33–46; John 19:16–37; 1 Nephi 19:10; 2 Nephi 5; 6:9; 10:3; 25:13; Mosiah 3:9; 15:7.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https://www.churchofjesuschrist.org/media-library/images/crucifixion-christ-anderson-39598?lang=eng&amp;_r=1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5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Luch</a:t>
            </a:r>
            <a:r>
              <a:rPr lang="en-US" dirty="0"/>
              <a:t>, Phyllis. (2020). 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with Christ.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hugging four children.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82, “When He Comes Again”; watercolor illustration by Phyllis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https://www.churchofjesuschrist.org/media-library/images/jesus-holding-children-phyllis-luch-358169?lang=eng&amp;clang=ase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11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Hull, Richard.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Rolling Their Hands.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children rolling their hands while singing a song.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274, “Roll Your Hands”; watercolor illustration by Richard Hull.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https://www.churchofjesuschrist.org/media-library/images/childrens-songbook-lds-358201?lang=eng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2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Luch</a:t>
            </a:r>
            <a:r>
              <a:rPr lang="en-US" dirty="0"/>
              <a:t>, Phyllis.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 Sitting with a Hat.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young girl holding a hat and sitting atop a hill.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2, “I Am a Child of God”; watercolor illustration by Phyllis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https://www.churchofjesuschrist.org/media-library/images/children-songbook-art-153031?lang=eng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35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Whittaker, Beth. (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Atonement).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praying in the Garden of Gethsemane.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123, “The Third Article of Faith”; watercolor illustration by Beth Whittaker.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https://www.churchofjesuschrist.org/media-library/images/children-songbook-art-153009?lang=eng&amp;clang=ase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Luch</a:t>
            </a:r>
            <a:r>
              <a:rPr lang="en-US" dirty="0"/>
              <a:t>, Phyllis. (2020). 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 Holding Scriptures.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girl holding her scriptures.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71, “To Think about Jesus”; watercolor illustration by Phyllis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https://www.churchofjesuschrist.org/media-library/images/children-songbook-art-153093?lang=eng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46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Luch</a:t>
            </a:r>
            <a:r>
              <a:rPr lang="en-US" dirty="0"/>
              <a:t>, Phyllis. (2020). 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Girl with a Book.  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girl looking at a book. From the title page of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watercolor illustration by Phyllis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https://www.churchofjesuschrist.org/media-library/images/children-songbook-153103?lang=eng&amp;_r=1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6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Whittaker, Beth.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at a Portrait of Christ.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boy standing and looking at a portrait of Christ. From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160, “Choose the Right Way”; watercolor illustration by Beth Whittaker.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https://www.churchofjesuschrist.org/media-library/images/children-songbook-art-153019?lang=eng&amp;_r=1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11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Burial of Jesus (The Burial of Christ).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Burial of Jesus (The Burial of Christ)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Carl Heinrich Bloch (62180); GAK 231; GAB 58; Primary manual 1-73; Primary manual 3-74; Primary manual 7-34; Isaiah 53:9; Matthew 27:57–61; John 19:38–42. 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is to be used for Church purposes only.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https://www.churchofjesuschrist.org/media-library/images/jesus-burial-tomb-1083559?lang=eng&amp;_r=1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3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Blossoms.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blossoms on a tree. </a:t>
            </a:r>
            <a:r>
              <a:rPr lang="en-US" i="1" dirty="0"/>
              <a:t>Gospel Media Library</a:t>
            </a:r>
            <a:r>
              <a:rPr lang="en-US" dirty="0"/>
              <a:t>.  Retrieved April 11, 2020, from </a:t>
            </a:r>
            <a:r>
              <a:rPr lang="en-US" dirty="0">
                <a:hlinkClick r:id="rId3"/>
              </a:rPr>
              <a:t>https://www.churchofjesuschrist.org/media-library/images/flowers-tree-837633?lang=eng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06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 to the Garden Tomb.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entrance to the Garden Tomb amid native plants and flowers. 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https://www.churchofjesuschrist.org/media-library/images/garden-tomb-929388?lang=eng&amp;_r=1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Christ.  (n.d.).  Garden tomb.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portrayal of Christ’s empty tomb after his resurrection.</a:t>
            </a:r>
            <a:r>
              <a:rPr lang="en-US" dirty="0"/>
              <a:t>. </a:t>
            </a:r>
            <a:r>
              <a:rPr lang="en-US" i="1" dirty="0"/>
              <a:t>Gospel Media.  </a:t>
            </a:r>
            <a:r>
              <a:rPr lang="en-US" dirty="0"/>
              <a:t>Retrieved April 6, 2020, from </a:t>
            </a:r>
            <a:r>
              <a:rPr lang="en-US" dirty="0">
                <a:hlinkClick r:id="rId3"/>
              </a:rPr>
              <a:t>https://www.churchofjesuschrist.org/media-library/images/jesus-christ-empty-tomb-goshen-utah-1574218?lang=eng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92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and John Look for Christ.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 and John enter Christ's tomb to find that He is gone.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https://www.churchofjesuschrist.org/media-library/images/bible-videos-empty-tomb-peter-1426755?lang=eng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2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Anderson, Harry.  (2020). The Resurrected Jesus Christ.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Resurrected Jesus Christ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Harry Anderson (62187); GAK 239; Primary manual 2-65; Primary manual 3-15; Primary manual 4-49; Primary manual 6-48; Primary manual 7-37; Primary manual 7-25; Matthew 16:27; 24:30–31; 25:31.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12, 2020, from </a:t>
            </a:r>
            <a:r>
              <a:rPr lang="en-US" dirty="0">
                <a:hlinkClick r:id="rId3"/>
              </a:rPr>
              <a:t>https://www.churchofjesuschrist.org/media-library/images/the-second-coming-39621?lang=eng&amp;_r=1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Magdalene Weeps.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Magdalene weeps after seeing that Christ's body is gone. 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https://www.churchofjesuschrist.org/media-library/images/bible-videos-empty-tomb-mary-1426754?lang=eng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7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Encounters Christ at the Tomb.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weeps outside the tomb while Christ approaches to speak with her.  </a:t>
            </a:r>
            <a:r>
              <a:rPr lang="en-US" i="1" dirty="0"/>
              <a:t>Gospel Media.  </a:t>
            </a:r>
            <a:r>
              <a:rPr lang="en-US" dirty="0"/>
              <a:t>Retrieved April 6, 2020, from </a:t>
            </a:r>
            <a:r>
              <a:rPr lang="en-US" dirty="0">
                <a:hlinkClick r:id="rId3"/>
              </a:rPr>
              <a:t>https://www.churchofjesuschrist.org/media-library/images/easter-pictures-mary-magdalene-tomb-1104071?lang=eng&amp;_r=1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3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Speaks with the Resurrected Christ.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Magdalene speaks with Christ after His Resurrection.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https://www.churchofjesuschrist.org/media-library/images/easter-pictures-resurrection-mary-magdalene-1242543?lang=eng</a:t>
            </a:r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69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Appears to the Apostles.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resurrected Jesus appears and shows Himself to the Apostles.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https://www.churchofjesuschrist.org/media-library/images/resurrection-jesus-appears-apostles-1103199?lang=eng&amp;_r=1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6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Mel_gama</a:t>
            </a:r>
            <a:r>
              <a:rPr lang="en-US" dirty="0"/>
              <a:t>.  (2017, Mar. 5). </a:t>
            </a:r>
            <a:r>
              <a:rPr lang="en-US" i="1" dirty="0" err="1"/>
              <a:t>Pixabay</a:t>
            </a:r>
            <a:r>
              <a:rPr lang="en-US" i="1" dirty="0"/>
              <a:t>.  </a:t>
            </a:r>
            <a:r>
              <a:rPr lang="en-US" i="0" dirty="0"/>
              <a:t>Retrieved April 5, 2020, from </a:t>
            </a:r>
            <a:r>
              <a:rPr lang="en-US" dirty="0">
                <a:hlinkClick r:id="rId3"/>
              </a:rPr>
              <a:t>https://pixabay.com/photos/honeycomb-honey-bee-nature-2113867/</a:t>
            </a:r>
            <a:r>
              <a:rPr lang="en-US" dirty="0"/>
              <a:t>  Used under a </a:t>
            </a:r>
            <a:r>
              <a:rPr lang="en-US" dirty="0" err="1"/>
              <a:t>Pixabay</a:t>
            </a:r>
            <a:r>
              <a:rPr lang="en-US" dirty="0"/>
              <a:t> License.  Free for commercial use.  No attribution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21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Reenactment of Christ with Children.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reenactment showing Christ sitting with a group of children. 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https://www.churchofjesuschrist.org/media-library/images/jesus-with-children-craig-dimond-82779?lang=eng</a:t>
            </a:r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Bird’s Nest.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bird’s nest with five blue eggs.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Media.  </a:t>
            </a:r>
            <a:r>
              <a:rPr lang="en-US" dirty="0"/>
              <a:t>Retrieved April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2020, from </a:t>
            </a:r>
            <a:r>
              <a:rPr lang="en-US" dirty="0">
                <a:hlinkClick r:id="rId3"/>
              </a:rPr>
              <a:t>https://www.churchofjesuschrist.org/media-library/images/blue-bird-eggs-1169160?lang=eng&amp;_r=1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89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Heaton, Grant. (n.d.).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Scriptures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Grant Heaton.  </a:t>
            </a:r>
            <a:r>
              <a:rPr lang="en-US" i="1" dirty="0"/>
              <a:t>Gospel Media Library.  </a:t>
            </a:r>
            <a:r>
              <a:rPr lang="en-US" i="0" dirty="0"/>
              <a:t>Retrieved March 31, 2020, from </a:t>
            </a:r>
            <a:r>
              <a:rPr lang="en-US" dirty="0">
                <a:hlinkClick r:id="rId3"/>
              </a:rPr>
              <a:t>https://www.churchofjesuschrist.org/media-library/images/bible-and-book-of-mormon-261218?lang=eng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C7138-386A-4CA5-A77C-47B1098F0B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38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Christ.  (2020).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Bible and the Book of Mormon Testify of Christ (The Bible and Book of Mormon: Two Witnesses).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Bible and the Book of Mormon Testify of Christ (The Bible and Book of Mormon: Two Witnesses)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Greg K. Olsen; GAK 326; Ezekiel 37:16–19; 1 Nephi 13:23–25, 38–41; 2 Nephi 3:12; Doctrine and Covenants 21:1; 27:5.  </a:t>
            </a:r>
            <a:r>
              <a:rPr lang="en-US" i="1" dirty="0"/>
              <a:t>Gospel Media.  </a:t>
            </a:r>
            <a:r>
              <a:rPr lang="en-US" dirty="0"/>
              <a:t>Retrieved April 10, 2020, from </a:t>
            </a:r>
            <a:r>
              <a:rPr lang="en-US" dirty="0">
                <a:hlinkClick r:id="rId3"/>
              </a:rPr>
              <a:t>https://www.churchofjesuschrist.org/media-library/images/bible-book-of-mormon-39683?lang=eng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07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 from Jesus Christ Visits the Americas.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detail from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Christ Visits the Americas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John Scott.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https://www.churchofjesuschrist.org/media-library/images/jesus-nephites-859163?lang=eng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41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Henniger</a:t>
            </a:r>
            <a:r>
              <a:rPr lang="en-US" dirty="0"/>
              <a:t>, Ted.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Blessing the Nephite Children (Jesus Christ Blessing the Nephite Children).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Blessing the Nephite Children (Jesus Christ Blessing the Nephite Children)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Ted Henninger; Primary manual 1-20; Primary manual 3-57.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https://www.churchofjesuschrist.org/media-library/images/christ-blessing-nephite-children-451708?lang=eng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14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Henniger</a:t>
            </a:r>
            <a:r>
              <a:rPr lang="en-US" dirty="0"/>
              <a:t>, Ted.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Praying with the Nephites.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Praying with the Nephites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Ted Henninger.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https://www.churchofjesuschrist.org/media-library/images/christ-praying-nephites-henninger-art-37745?lang=eng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32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Barrett, Robert 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Speaking with Children.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talks with a group of children, one of whom is crying.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https://www.churchofjesuschrist.org/media-library/images/pictures-of-jesus-with-children-958511?lang=eng&amp;_r=1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Harward</a:t>
            </a:r>
            <a:r>
              <a:rPr lang="en-US" dirty="0"/>
              <a:t>, Jennifer.  (n.d.).   Sign language for “love one another.”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series of sign language illustrations to help children learn the signs for “Love One Another.” From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Songbook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page 137, “Love One Another”; illustration by Jennifer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Harward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Media.  </a:t>
            </a:r>
            <a:r>
              <a:rPr lang="en-US" dirty="0"/>
              <a:t>Retrieved April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2020, from </a:t>
            </a:r>
            <a:r>
              <a:rPr lang="en-US" dirty="0">
                <a:hlinkClick r:id="rId3"/>
              </a:rPr>
              <a:t>https://www.churchofjesuschrist.org/media-library/images/sign-language-love-one-another-1416354?lang=eng&amp;clang=ase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Barrett, Robert 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Christ Looking Back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Christ facing away, looking back over His shoulder. 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https://www.churchofjesuschrist.org/media-library/images/pictures-of-jesus-1128833?lang=eng&amp;_r=1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Remember Him.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Remember Him. We all promised. (See Luke 22:19–20; D&amp;C 20:77,79.) Apr. 2011.  </a:t>
            </a:r>
            <a:r>
              <a:rPr lang="en-US" i="1" dirty="0"/>
              <a:t>Gospel Media Library.  </a:t>
            </a:r>
            <a:r>
              <a:rPr lang="en-US" dirty="0"/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https://www.churchofjesuschrist.org/media-library/images/mormonad-always-remember-him-1118439?lang=eng&amp;clang=ase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90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Waite, </a:t>
            </a:r>
            <a:r>
              <a:rPr lang="en-US" dirty="0" err="1"/>
              <a:t>Cacie</a:t>
            </a:r>
            <a:r>
              <a:rPr lang="en-US" dirty="0"/>
              <a:t>.  (2018, Jul. 15).  Peace in Christ.  </a:t>
            </a:r>
            <a:r>
              <a:rPr lang="en-US" i="1" dirty="0"/>
              <a:t>YouTube.  </a:t>
            </a:r>
            <a:r>
              <a:rPr lang="en-US" i="0" dirty="0"/>
              <a:t>Retrieved April 10, 2020, from </a:t>
            </a:r>
            <a:r>
              <a:rPr lang="en-US" dirty="0">
                <a:hlinkClick r:id="rId3"/>
              </a:rPr>
              <a:t>https://www.youtube.com/watch?v=KMCCJWaS4Ac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6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Dyeing Easter Eggs.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cups of Easter egg dye near a carton of newly colored eggs.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https://www.churchofjesuschrist.org/media-library/images/eater-eggs-903729?lang=eng</a:t>
            </a:r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039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Wang, Andrew.  (2020, Mar. 27).  Peace in Christ (sung by missionaries in 21 languages) 2020.  </a:t>
            </a:r>
            <a:r>
              <a:rPr lang="en-US" i="1" dirty="0"/>
              <a:t>YouTube.  </a:t>
            </a:r>
            <a:r>
              <a:rPr lang="en-US" i="0" dirty="0"/>
              <a:t>Retrieved April 10, 2020, from </a:t>
            </a:r>
            <a:r>
              <a:rPr lang="en-US" dirty="0">
                <a:hlinkClick r:id="rId3"/>
              </a:rPr>
              <a:t>https://www.youtube.com/watch?v=x0kki9l02KM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24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</a:t>
            </a:r>
            <a:r>
              <a:rPr lang="en-US" b="0" dirty="0"/>
              <a:t>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 Eggs in the Grass.  Several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 Easter eggs lying in green grass.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https://www.churchofjesuschrist.org/media-library/images/plastic-easter-eggs-461679?lang=eng&amp;_r=1</a:t>
            </a:r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56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 Lily.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white lily on a plain background.  </a:t>
            </a: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https://www.churchofjesuschrist.org/media-library/images/easter-lily-809062?lang=eng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99E2-F6C2-4467-BEB8-8B8BDCCCE91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979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Barrett, Robert T.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Walking on the Water.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Walking on the Water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Robert T. Barrett; GAK 243; Primary manual 7-17; Matthew 14:22–33; Mark 6:45-51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Gospel Media Library</a:t>
            </a:r>
            <a:r>
              <a:rPr lang="en-US" dirty="0"/>
              <a:t>.  Retrieved April 10, 2020, from </a:t>
            </a:r>
            <a:r>
              <a:rPr lang="en-US" dirty="0">
                <a:hlinkClick r:id="rId3"/>
              </a:rPr>
              <a:t>https://www.churchofjesuschrist.org/media-library/images/jesus-walking-on-water-129516?lang=eng&amp;_r=1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177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Henninger, Ted.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Stilling the Storm.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Stilling the Storm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Ted Henninger (62139); GAK 214; Primary manual 2-28; Primary manual 7-15; Matthew 8:23–27; Mark 4:36–41; Luke 8:22–25.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https://www.churchofjesuschrist.org/media-library/images/jesus-calms-the-storm-39557?lang=eng&amp;_r=1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68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Lepers (The Healing of the Ten Lepers).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Lepers (The Healing of the Ten Lepers)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James Tissot; Primary manual 2-45; Primary manual 7-23. 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is to be used for Church purposes only. 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https://www.churchofjesuschrist.org/media-library/images/ten-lepers-christ-healed-tissot-39577?lang=eng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842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Healing at Bethesda.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at the pool of Bethesda, reaching toward the man waiting there. 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https://www.churchofjesuschrist.org/media-library/images/bible-pictures-pool-of-bethesda-1138571?lang=eng&amp;_r=1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34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Heals a Blind Man.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heals the blind man by putting clay on his eyes.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https://www.churchofjesuschrist.org/media-library/images/miracles-of-jesus-healing-blind-man-1138534?lang=eng&amp;_r=1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889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Feeds the 5,000.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blesses the bread and fish to feed the people gathered to hear His teachings.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https://www.churchofjesuschrist.org/media-library/images/miracles-of-jesus-feeding-5000-1433376?lang=eng&amp;_r=1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399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Burr, Dan.  (2013, Sept.).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performed numerous miracles for people during times of need. He healed a leper, calmed the sea, and raised Jairus’s daughter from the dead.  Illustration by Dan Burr.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Christ-like mercy.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Ensign.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dirty="0"/>
              <a:t>Retrieved April 12, 2020, from </a:t>
            </a:r>
            <a:r>
              <a:rPr lang="en-US" dirty="0">
                <a:hlinkClick r:id="rId3"/>
              </a:rPr>
              <a:t>https://www.churchofjesuschrist.org/bc/content/shared/content/images/magazines/ensign/2013/09/en13sep33-jarius-daughter.jpg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7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Montgomery, Cherice.  (2015).  Alaska Wildlife Conservation Center in Portage, Alaska.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6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Teaches His Disciples.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declares the parables of the wheat and the tares, mustard seed, and leaven to His disciples.</a:t>
            </a:r>
          </a:p>
          <a:p>
            <a:pPr fontAlgn="base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i="1" dirty="0"/>
              <a:t>Gospel Media Library</a:t>
            </a:r>
            <a:r>
              <a:rPr lang="en-US" dirty="0"/>
              <a:t>.  Retrieved April 12, 2020, </a:t>
            </a:r>
            <a:r>
              <a:rPr lang="en-US" dirty="0">
                <a:hlinkClick r:id="rId3"/>
              </a:rPr>
              <a:t>https://www.churchofjesuschrist.org/media-library/images/jesus-christ-preaching-1402873?lang=eng&amp;_r=1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43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Woman Touches Clothes of Jesus.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woman with an issue of blood touches the clothes of Jesus.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1" dirty="0"/>
              <a:t>Gospel Media Library</a:t>
            </a:r>
            <a:r>
              <a:rPr lang="en-US" dirty="0"/>
              <a:t>.  Retrieved April 12, 2020, from </a:t>
            </a:r>
            <a:r>
              <a:rPr lang="en-US" dirty="0">
                <a:hlinkClick r:id="rId3"/>
              </a:rPr>
              <a:t>https://www.churchofjesuschrist.org/media-library/images/bible-video-jesus-miracles-woman-1400924?lang=eng&amp;_r=1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371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Anderson, Harry.  (2020).  The Second Coming.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Coming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Harry Anderson (62562); GAK 238; GAB 66; Primary manual 5-28; Primary manual 6-28; Primary manual 7-25; Matthew 16:27; 24:30–31; 25:31.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12, 2020, from </a:t>
            </a:r>
            <a:r>
              <a:rPr lang="en-US" dirty="0">
                <a:hlinkClick r:id="rId3"/>
              </a:rPr>
              <a:t>https://www.churchofjesuschrist.org/media-library/images/the-second-coming-39618?lang=eng&amp;_r=1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 of Latter-day Saints.  (2020).  Newborn baby.  A newborn baby sleeping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Media.  </a:t>
            </a:r>
            <a:r>
              <a:rPr lang="en-US" dirty="0"/>
              <a:t>Retrieved April 11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2020, from </a:t>
            </a:r>
            <a:r>
              <a:rPr lang="en-US" dirty="0">
                <a:hlinkClick r:id="rId3"/>
              </a:rPr>
              <a:t>https://www.churchofjesuschrist.org/media-library/images/newborn-baby-1234674?lang=eng&amp;_r=1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Images:  Microsoft Symbols.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FF840-4F43-4748-B959-0CE624EF38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3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Borup</a:t>
            </a:r>
            <a:r>
              <a:rPr lang="en-US" dirty="0"/>
              <a:t>, Brent. (2020).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of the World. 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Brent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April 11, 2020, from </a:t>
            </a:r>
            <a:r>
              <a:rPr lang="en-US" dirty="0">
                <a:hlinkClick r:id="rId3"/>
              </a:rPr>
              <a:t>https://www.churchofjesuschrist.org/media-library/images/light-of-the-world-jesus-christ-1301483?lang=eng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B94A0-1E97-4531-8222-37F4BC2A89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6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1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1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937E-E0F8-4EF5-951C-AE7CC232556C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9B358-1F52-4928-A98B-D6B4665C2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6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S4_29QwKpI?feature=oembed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PANvcX6B0?feature=oembed" TargetMode="Externa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MCCJWaS4Ac?feature=oembed" TargetMode="Externa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0kki9l02KM?start=35&amp;feature=oembed" TargetMode="Externa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ase of flowers on a table&#10;&#10;Description automatically generated">
            <a:extLst>
              <a:ext uri="{FF2B5EF4-FFF2-40B4-BE49-F238E27FC236}">
                <a16:creationId xmlns:a16="http://schemas.microsoft.com/office/drawing/2014/main" id="{8F2E34E5-9AB8-446D-8BF3-FF1ED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3864D-7C5E-4C1D-82BF-E32C6BE2EA9E}"/>
              </a:ext>
            </a:extLst>
          </p:cNvPr>
          <p:cNvSpPr txBox="1"/>
          <p:nvPr/>
        </p:nvSpPr>
        <p:spPr>
          <a:xfrm>
            <a:off x="5614988" y="6457950"/>
            <a:ext cx="3528992" cy="38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Hadassah Friedlaender" panose="020B0604020202020204" pitchFamily="18" charset="-79"/>
              </a:rPr>
              <a:t>Image:  The Church of Jesus Christ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6D90D-BC1A-4D12-A97A-1344EC6C75F5}"/>
              </a:ext>
            </a:extLst>
          </p:cNvPr>
          <p:cNvSpPr/>
          <p:nvPr/>
        </p:nvSpPr>
        <p:spPr>
          <a:xfrm>
            <a:off x="4572000" y="1105322"/>
            <a:ext cx="37857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Singing Time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with Sister Montgomery</a:t>
            </a:r>
          </a:p>
        </p:txBody>
      </p:sp>
    </p:spTree>
    <p:extLst>
      <p:ext uri="{BB962C8B-B14F-4D97-AF65-F5344CB8AC3E}">
        <p14:creationId xmlns:p14="http://schemas.microsoft.com/office/powerpoint/2010/main" val="226778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tree&#10;&#10;Description automatically generated">
            <a:extLst>
              <a:ext uri="{FF2B5EF4-FFF2-40B4-BE49-F238E27FC236}">
                <a16:creationId xmlns:a16="http://schemas.microsoft.com/office/drawing/2014/main" id="{727A3318-8633-43E5-A907-C37F008C5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8156" b="-1"/>
          <a:stretch/>
        </p:blipFill>
        <p:spPr>
          <a:xfrm flipH="1">
            <a:off x="20" y="10"/>
            <a:ext cx="9143980" cy="6857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77607-A087-4E0E-BA28-653F74ED179F}"/>
              </a:ext>
            </a:extLst>
          </p:cNvPr>
          <p:cNvSpPr txBox="1"/>
          <p:nvPr/>
        </p:nvSpPr>
        <p:spPr>
          <a:xfrm>
            <a:off x="6732104" y="6453809"/>
            <a:ext cx="2411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Steve Evans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868D1-18E6-49EC-8AA4-6EAD1C279EBE}"/>
              </a:ext>
            </a:extLst>
          </p:cNvPr>
          <p:cNvSpPr/>
          <p:nvPr/>
        </p:nvSpPr>
        <p:spPr>
          <a:xfrm>
            <a:off x="0" y="4718563"/>
            <a:ext cx="3415579" cy="1200329"/>
          </a:xfrm>
          <a:prstGeom prst="rect">
            <a:avLst/>
          </a:prstGeom>
          <a:solidFill>
            <a:srgbClr val="DEEBF7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Jesus lived in Jerusalem.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E7334D-CE10-4CA3-8893-634DD9872FA2}"/>
              </a:ext>
            </a:extLst>
          </p:cNvPr>
          <p:cNvSpPr/>
          <p:nvPr/>
        </p:nvSpPr>
        <p:spPr>
          <a:xfrm rot="18895420">
            <a:off x="3783495" y="5372374"/>
            <a:ext cx="304800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2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0539065-BFEB-4F06-AB96-58EB17AD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1176441"/>
            <a:ext cx="9144000" cy="5100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7F562-088D-43F2-B2A8-96783D50D5B9}"/>
              </a:ext>
            </a:extLst>
          </p:cNvPr>
          <p:cNvSpPr txBox="1"/>
          <p:nvPr/>
        </p:nvSpPr>
        <p:spPr>
          <a:xfrm>
            <a:off x="6109251" y="6427304"/>
            <a:ext cx="303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Open Clipart Vectors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4E083F-603E-4BE5-82D9-B7773A9C9446}"/>
              </a:ext>
            </a:extLst>
          </p:cNvPr>
          <p:cNvSpPr/>
          <p:nvPr/>
        </p:nvSpPr>
        <p:spPr>
          <a:xfrm rot="18895420">
            <a:off x="1749286" y="3445560"/>
            <a:ext cx="304800" cy="36933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CF474A3A-3DCB-43EF-BCBB-B80558D1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6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F3672-3049-458E-8A6E-3E6C90BC8E0C}"/>
              </a:ext>
            </a:extLst>
          </p:cNvPr>
          <p:cNvSpPr txBox="1"/>
          <p:nvPr/>
        </p:nvSpPr>
        <p:spPr>
          <a:xfrm>
            <a:off x="5102087" y="6533332"/>
            <a:ext cx="4041914" cy="324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rPr>
              <a:t>Image:  The Church of Jesus Christ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43CDBC-8556-49E9-902D-8D9718D5A6FE}"/>
              </a:ext>
            </a:extLst>
          </p:cNvPr>
          <p:cNvSpPr/>
          <p:nvPr/>
        </p:nvSpPr>
        <p:spPr>
          <a:xfrm>
            <a:off x="409674" y="2048576"/>
            <a:ext cx="227274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Cavolini" panose="03000502040302020204" pitchFamily="66" charset="0"/>
              </a:rPr>
              <a:t>Jesus promised to help us.</a:t>
            </a:r>
          </a:p>
          <a:p>
            <a:pPr algn="ctr">
              <a:spcAft>
                <a:spcPts val="600"/>
              </a:spcAft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Cavolini" panose="03000502040302020204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Cavolini" panose="03000502040302020204" pitchFamily="66" charset="0"/>
              </a:rPr>
              <a:t>We promise to follow Jesus.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7A642A-B91B-47D9-A7F7-44B1D5BCC303}"/>
              </a:ext>
            </a:extLst>
          </p:cNvPr>
          <p:cNvSpPr/>
          <p:nvPr/>
        </p:nvSpPr>
        <p:spPr>
          <a:xfrm rot="18895420">
            <a:off x="4231786" y="4735672"/>
            <a:ext cx="304800" cy="3693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57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-10-013-the-last-supper-2400x1200">
            <a:extLst>
              <a:ext uri="{FF2B5EF4-FFF2-40B4-BE49-F238E27FC236}">
                <a16:creationId xmlns:a16="http://schemas.microsoft.com/office/drawing/2014/main" id="{85CA74F4-C792-4F67-99A7-904CE1624B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356"/>
            <a:ext cx="9144000" cy="6849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4F3672-3049-458E-8A6E-3E6C90BC8E0C}"/>
              </a:ext>
            </a:extLst>
          </p:cNvPr>
          <p:cNvSpPr txBox="1"/>
          <p:nvPr/>
        </p:nvSpPr>
        <p:spPr>
          <a:xfrm>
            <a:off x="5406887" y="6480312"/>
            <a:ext cx="386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E8F320-944C-48D5-BEA7-0E9F36C421F5}"/>
              </a:ext>
            </a:extLst>
          </p:cNvPr>
          <p:cNvSpPr/>
          <p:nvPr/>
        </p:nvSpPr>
        <p:spPr>
          <a:xfrm rot="18895420">
            <a:off x="2001080" y="4332824"/>
            <a:ext cx="304800" cy="3693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woman-taken-in-adultery-948852-gallery">
            <a:extLst>
              <a:ext uri="{FF2B5EF4-FFF2-40B4-BE49-F238E27FC236}">
                <a16:creationId xmlns:a16="http://schemas.microsoft.com/office/drawing/2014/main" id="{F54378EA-1F43-4F13-B35A-5A60F2B66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6" y="0"/>
            <a:ext cx="9164036" cy="6881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5C0A8F-8F16-48EB-AB52-97CDC05EBE18}"/>
              </a:ext>
            </a:extLst>
          </p:cNvPr>
          <p:cNvSpPr/>
          <p:nvPr/>
        </p:nvSpPr>
        <p:spPr>
          <a:xfrm>
            <a:off x="1669774" y="3797567"/>
            <a:ext cx="29022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promise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BC905-443D-41D6-91E3-CF9F73BC193C}"/>
              </a:ext>
            </a:extLst>
          </p:cNvPr>
          <p:cNvSpPr txBox="1"/>
          <p:nvPr/>
        </p:nvSpPr>
        <p:spPr>
          <a:xfrm>
            <a:off x="5547346" y="6503504"/>
            <a:ext cx="3596654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E0AFB-1493-466D-A1B4-9416A0290CB8}"/>
              </a:ext>
            </a:extLst>
          </p:cNvPr>
          <p:cNvSpPr/>
          <p:nvPr/>
        </p:nvSpPr>
        <p:spPr>
          <a:xfrm>
            <a:off x="3972417" y="3214472"/>
            <a:ext cx="20406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help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5B63A2-20C7-4918-8EAA-5AFC60A4F2A2}"/>
              </a:ext>
            </a:extLst>
          </p:cNvPr>
          <p:cNvSpPr/>
          <p:nvPr/>
        </p:nvSpPr>
        <p:spPr>
          <a:xfrm rot="18895420">
            <a:off x="3820017" y="5957567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5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3787C-A24E-49A4-A1FD-D92593BD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6762"/>
            <a:ext cx="4885379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The Miracle by Shawna Edwards</a:t>
            </a:r>
          </a:p>
        </p:txBody>
      </p:sp>
      <p:pic>
        <p:nvPicPr>
          <p:cNvPr id="4" name="Online Media 3" title="The Miracle by Shawna Edwards (with Lyrics)">
            <a:hlinkClick r:id="" action="ppaction://media"/>
            <a:extLst>
              <a:ext uri="{FF2B5EF4-FFF2-40B4-BE49-F238E27FC236}">
                <a16:creationId xmlns:a16="http://schemas.microsoft.com/office/drawing/2014/main" id="{078A2BA2-5293-4715-9DD5-5A64F3B673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" y="2607366"/>
            <a:ext cx="4885379" cy="2747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30781-7589-4287-A327-FCE897C11254}"/>
              </a:ext>
            </a:extLst>
          </p:cNvPr>
          <p:cNvSpPr txBox="1"/>
          <p:nvPr/>
        </p:nvSpPr>
        <p:spPr>
          <a:xfrm>
            <a:off x="6758609" y="6506817"/>
            <a:ext cx="2385391" cy="38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321beckarama</a:t>
            </a:r>
          </a:p>
        </p:txBody>
      </p:sp>
    </p:spTree>
    <p:extLst>
      <p:ext uri="{BB962C8B-B14F-4D97-AF65-F5344CB8AC3E}">
        <p14:creationId xmlns:p14="http://schemas.microsoft.com/office/powerpoint/2010/main" val="17428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rock next to a tree&#10;&#10;Description automatically generated">
            <a:extLst>
              <a:ext uri="{FF2B5EF4-FFF2-40B4-BE49-F238E27FC236}">
                <a16:creationId xmlns:a16="http://schemas.microsoft.com/office/drawing/2014/main" id="{2F5C069E-AD8B-4C6C-AD2C-E15B6DAAA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1" b="1961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AB9C1-5AB9-45A3-84B0-EAD6F6BD083C}"/>
              </a:ext>
            </a:extLst>
          </p:cNvPr>
          <p:cNvSpPr txBox="1"/>
          <p:nvPr/>
        </p:nvSpPr>
        <p:spPr>
          <a:xfrm>
            <a:off x="6526530" y="6480313"/>
            <a:ext cx="273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Harry Anderson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63050-99C4-4BA1-956F-35D5A669B924}"/>
              </a:ext>
            </a:extLst>
          </p:cNvPr>
          <p:cNvSpPr/>
          <p:nvPr/>
        </p:nvSpPr>
        <p:spPr>
          <a:xfrm>
            <a:off x="0" y="1366898"/>
            <a:ext cx="36317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</a:rPr>
              <a:t>To keep His promise to us, Jesus had to feel “all that was sad, wicked, or bad, all the pain we would ever know.”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1F6E7A-2A80-4F24-AE1E-57A3CB3F9AA0}"/>
              </a:ext>
            </a:extLst>
          </p:cNvPr>
          <p:cNvSpPr/>
          <p:nvPr/>
        </p:nvSpPr>
        <p:spPr>
          <a:xfrm rot="18895420">
            <a:off x="3955774" y="4370540"/>
            <a:ext cx="304800" cy="3693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1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5984"/>
            <a:ext cx="4572000" cy="16499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ill Sans MT" panose="020B0502020104020203" pitchFamily="34" charset="0"/>
                <a:cs typeface="Cavolini" panose="03000502040302020204" pitchFamily="66" charset="0"/>
              </a:rPr>
              <a:t>Gethsemane </a:t>
            </a:r>
            <a:br>
              <a:rPr lang="en-US" b="1" dirty="0">
                <a:latin typeface="Gill Sans MT" panose="020B0502020104020203" pitchFamily="34" charset="0"/>
                <a:cs typeface="Cavolini" panose="03000502040302020204" pitchFamily="66" charset="0"/>
              </a:rPr>
            </a:br>
            <a:r>
              <a:rPr lang="en-US" b="1" dirty="0">
                <a:latin typeface="Gill Sans MT" panose="020B0502020104020203" pitchFamily="34" charset="0"/>
                <a:cs typeface="Cavolini" panose="03000502040302020204" pitchFamily="66" charset="0"/>
              </a:rPr>
              <a:t>by Roger &amp; Melanie Hoffman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8F19F-3654-4D64-A43C-F4557B601465}"/>
              </a:ext>
            </a:extLst>
          </p:cNvPr>
          <p:cNvSpPr txBox="1"/>
          <p:nvPr/>
        </p:nvSpPr>
        <p:spPr>
          <a:xfrm>
            <a:off x="6944138" y="6387548"/>
            <a:ext cx="219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Video:  cate0424</a:t>
            </a:r>
          </a:p>
        </p:txBody>
      </p:sp>
      <p:pic>
        <p:nvPicPr>
          <p:cNvPr id="5" name="Online Media 4" title="Gethsemane Song with Lyrics">
            <a:hlinkClick r:id="" action="ppaction://media"/>
            <a:extLst>
              <a:ext uri="{FF2B5EF4-FFF2-40B4-BE49-F238E27FC236}">
                <a16:creationId xmlns:a16="http://schemas.microsoft.com/office/drawing/2014/main" id="{A89A5B43-A26D-449A-B740-61DEF4E840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6636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7BC9E31-2E6D-48E3-9217-2FCE93F42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9"/>
            <a:ext cx="9144000" cy="6840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516A8-EF8A-4EFF-978F-07240CD8A1B8}"/>
              </a:ext>
            </a:extLst>
          </p:cNvPr>
          <p:cNvSpPr txBox="1"/>
          <p:nvPr/>
        </p:nvSpPr>
        <p:spPr>
          <a:xfrm>
            <a:off x="5592416" y="6440557"/>
            <a:ext cx="3551583" cy="3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7B396-FD8D-4DE3-925F-096888072914}"/>
              </a:ext>
            </a:extLst>
          </p:cNvPr>
          <p:cNvSpPr/>
          <p:nvPr/>
        </p:nvSpPr>
        <p:spPr>
          <a:xfrm>
            <a:off x="1305172" y="3706881"/>
            <a:ext cx="3551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Satan made sure people didn’t understand why Jesus was important.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FC5359-1ED6-4026-BC0A-93486C364DAB}"/>
              </a:ext>
            </a:extLst>
          </p:cNvPr>
          <p:cNvSpPr/>
          <p:nvPr/>
        </p:nvSpPr>
        <p:spPr>
          <a:xfrm rot="18895420">
            <a:off x="6056244" y="4645600"/>
            <a:ext cx="304800" cy="3693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12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941BDB9-F1B1-4B37-8930-BF1811BBB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7485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7B396-FD8D-4DE3-925F-096888072914}"/>
              </a:ext>
            </a:extLst>
          </p:cNvPr>
          <p:cNvSpPr/>
          <p:nvPr/>
        </p:nvSpPr>
        <p:spPr>
          <a:xfrm>
            <a:off x="2286" y="3657600"/>
            <a:ext cx="2317805" cy="1431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The people decided to kill him.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516A8-EF8A-4EFF-978F-07240CD8A1B8}"/>
              </a:ext>
            </a:extLst>
          </p:cNvPr>
          <p:cNvSpPr txBox="1"/>
          <p:nvPr/>
        </p:nvSpPr>
        <p:spPr>
          <a:xfrm>
            <a:off x="5592416" y="6440557"/>
            <a:ext cx="3551583" cy="3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  <a:endParaRPr lang="en-US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F37C12-F8A6-4A55-8EAE-EC8D21723F41}"/>
              </a:ext>
            </a:extLst>
          </p:cNvPr>
          <p:cNvSpPr/>
          <p:nvPr/>
        </p:nvSpPr>
        <p:spPr>
          <a:xfrm rot="18895420">
            <a:off x="3174060" y="3604008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4E497C0F-4AD1-4598-9669-9FB3F60A3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594E71-B5E8-4146-ADCB-02841B7DCB5D}"/>
              </a:ext>
            </a:extLst>
          </p:cNvPr>
          <p:cNvSpPr/>
          <p:nvPr/>
        </p:nvSpPr>
        <p:spPr>
          <a:xfrm>
            <a:off x="1410528" y="2612413"/>
            <a:ext cx="23000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Spring is here!</a:t>
            </a:r>
            <a:endParaRPr lang="en-US" sz="4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42B2A-CB46-4FCD-A97F-EEF7A1A24D2C}"/>
              </a:ext>
            </a:extLst>
          </p:cNvPr>
          <p:cNvSpPr txBox="1"/>
          <p:nvPr/>
        </p:nvSpPr>
        <p:spPr>
          <a:xfrm>
            <a:off x="6546574" y="6480414"/>
            <a:ext cx="259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Bryce 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Purcella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pic>
        <p:nvPicPr>
          <p:cNvPr id="9" name="2002-01-1950-my-heavenly-father-loves-me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37A38F84-CDDE-4BAF-9A1F-62AD68C4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43" y="6111082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0B34614-3AD1-4C1F-9649-531EDC80BEF5}"/>
              </a:ext>
            </a:extLst>
          </p:cNvPr>
          <p:cNvSpPr/>
          <p:nvPr/>
        </p:nvSpPr>
        <p:spPr>
          <a:xfrm rot="18895420">
            <a:off x="3127513" y="4393808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ster-pictures-jesus-cross-1127727-gallery">
            <a:extLst>
              <a:ext uri="{FF2B5EF4-FFF2-40B4-BE49-F238E27FC236}">
                <a16:creationId xmlns:a16="http://schemas.microsoft.com/office/drawing/2014/main" id="{0D59AF1A-A8A2-4AF7-B622-230B8C407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4859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516A8-EF8A-4EFF-978F-07240CD8A1B8}"/>
              </a:ext>
            </a:extLst>
          </p:cNvPr>
          <p:cNvSpPr txBox="1"/>
          <p:nvPr/>
        </p:nvSpPr>
        <p:spPr>
          <a:xfrm>
            <a:off x="5605670" y="6453809"/>
            <a:ext cx="353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7B396-FD8D-4DE3-925F-096888072914}"/>
              </a:ext>
            </a:extLst>
          </p:cNvPr>
          <p:cNvSpPr/>
          <p:nvPr/>
        </p:nvSpPr>
        <p:spPr>
          <a:xfrm>
            <a:off x="516835" y="3812452"/>
            <a:ext cx="3538330" cy="1938992"/>
          </a:xfrm>
          <a:prstGeom prst="rect">
            <a:avLst/>
          </a:prstGeom>
          <a:solidFill>
            <a:srgbClr val="FBE5D6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Gill Sans MT" panose="020B0502020104020203" pitchFamily="34" charset="0"/>
              </a:rPr>
              <a:t>Jesus knew the second part of his promise was to die for us.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A2D0C1-B32F-4B2C-B6FA-D4FCA3A402B3}"/>
              </a:ext>
            </a:extLst>
          </p:cNvPr>
          <p:cNvSpPr/>
          <p:nvPr/>
        </p:nvSpPr>
        <p:spPr>
          <a:xfrm rot="18895420">
            <a:off x="1126434" y="1258320"/>
            <a:ext cx="304800" cy="3693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1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CE32E06-56BA-47A2-911F-369140A5B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48E1B-8AE4-4B0B-A35E-94BA6A671490}"/>
              </a:ext>
            </a:extLst>
          </p:cNvPr>
          <p:cNvSpPr txBox="1"/>
          <p:nvPr/>
        </p:nvSpPr>
        <p:spPr>
          <a:xfrm>
            <a:off x="6537960" y="6427304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Harry Anderson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D5CDD7-D1AB-4096-83A2-BAA08E7F88B7}"/>
              </a:ext>
            </a:extLst>
          </p:cNvPr>
          <p:cNvSpPr/>
          <p:nvPr/>
        </p:nvSpPr>
        <p:spPr>
          <a:xfrm>
            <a:off x="0" y="3764845"/>
            <a:ext cx="5055704" cy="20621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But he asked Heavenly Father to forgive the people who killed him because he loved them so much!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61FD96-19C7-4CFF-A0B3-E7B211569B9D}"/>
              </a:ext>
            </a:extLst>
          </p:cNvPr>
          <p:cNvSpPr/>
          <p:nvPr/>
        </p:nvSpPr>
        <p:spPr>
          <a:xfrm rot="18895420">
            <a:off x="5141677" y="4611231"/>
            <a:ext cx="304800" cy="3693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1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0649"/>
            <a:ext cx="4572000" cy="94961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ndara" panose="020E0502030303020204" pitchFamily="34" charset="0"/>
                <a:cs typeface="Cavolini" panose="03000502040302020204" pitchFamily="66" charset="0"/>
              </a:rPr>
              <a:t>To Think </a:t>
            </a:r>
            <a:br>
              <a:rPr lang="en-US" sz="3200" b="1" dirty="0">
                <a:latin typeface="Candara" panose="020E0502030303020204" pitchFamily="34" charset="0"/>
                <a:cs typeface="Cavolini" panose="03000502040302020204" pitchFamily="66" charset="0"/>
              </a:rPr>
            </a:br>
            <a:r>
              <a:rPr lang="en-US" sz="3200" b="1" dirty="0">
                <a:latin typeface="Candara" panose="020E0502030303020204" pitchFamily="34" charset="0"/>
                <a:cs typeface="Cavolini" panose="03000502040302020204" pitchFamily="66" charset="0"/>
              </a:rPr>
              <a:t>About Jesus – p. 71</a:t>
            </a:r>
          </a:p>
        </p:txBody>
      </p:sp>
      <p:pic>
        <p:nvPicPr>
          <p:cNvPr id="5" name="2002-01-0670-to-think-about-jesus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45C24640-8146-4A37-BCCD-A84F224F2A7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392" y="6232075"/>
            <a:ext cx="406400" cy="406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8F19F-3654-4D64-A43C-F4557B601465}"/>
              </a:ext>
            </a:extLst>
          </p:cNvPr>
          <p:cNvSpPr txBox="1"/>
          <p:nvPr/>
        </p:nvSpPr>
        <p:spPr>
          <a:xfrm>
            <a:off x="6963189" y="6506817"/>
            <a:ext cx="218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Phyllis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Luch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86AA49-E95D-4E67-9F5B-225639A581F8}"/>
              </a:ext>
            </a:extLst>
          </p:cNvPr>
          <p:cNvSpPr txBox="1">
            <a:spLocks/>
          </p:cNvSpPr>
          <p:nvPr/>
        </p:nvSpPr>
        <p:spPr>
          <a:xfrm>
            <a:off x="759792" y="5480352"/>
            <a:ext cx="2180811" cy="1099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500" b="1" dirty="0">
                <a:latin typeface="Candara" panose="020E0502030303020204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1: 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EB94DC-FB35-4603-939C-54ED29B5AB90}"/>
              </a:ext>
            </a:extLst>
          </p:cNvPr>
          <p:cNvSpPr/>
          <p:nvPr/>
        </p:nvSpPr>
        <p:spPr>
          <a:xfrm>
            <a:off x="220870" y="1952161"/>
            <a:ext cx="4474817" cy="3326296"/>
          </a:xfrm>
          <a:prstGeom prst="cloudCallout">
            <a:avLst>
              <a:gd name="adj1" fmla="val -38454"/>
              <a:gd name="adj2" fmla="val 56138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09B839-0398-43D0-9EB3-8E55C2414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25683"/>
            <a:ext cx="4710733" cy="5806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BC0DE-5B9F-4E22-BD18-C4AF83E93E60}"/>
              </a:ext>
            </a:extLst>
          </p:cNvPr>
          <p:cNvSpPr txBox="1"/>
          <p:nvPr/>
        </p:nvSpPr>
        <p:spPr>
          <a:xfrm>
            <a:off x="6798365" y="6506817"/>
            <a:ext cx="234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Richard Hull</a:t>
            </a:r>
          </a:p>
        </p:txBody>
      </p:sp>
    </p:spTree>
    <p:extLst>
      <p:ext uri="{BB962C8B-B14F-4D97-AF65-F5344CB8AC3E}">
        <p14:creationId xmlns:p14="http://schemas.microsoft.com/office/powerpoint/2010/main" val="391833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DF19DB-23B6-43AC-9914-3F342B4ED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41354"/>
            <a:ext cx="4162011" cy="5375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72B2F-4B8D-4157-BBE2-CF59848A80F3}"/>
              </a:ext>
            </a:extLst>
          </p:cNvPr>
          <p:cNvSpPr txBox="1"/>
          <p:nvPr/>
        </p:nvSpPr>
        <p:spPr>
          <a:xfrm>
            <a:off x="6798365" y="6493564"/>
            <a:ext cx="247813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Phyllis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Luch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4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E5BD64-1027-4138-B033-297A475C4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51761"/>
            <a:ext cx="3901108" cy="4913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7DEB0-BC4D-410E-968B-F8E96D0903EC}"/>
              </a:ext>
            </a:extLst>
          </p:cNvPr>
          <p:cNvSpPr txBox="1"/>
          <p:nvPr/>
        </p:nvSpPr>
        <p:spPr>
          <a:xfrm>
            <a:off x="6705600" y="644055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Beth Whittaker</a:t>
            </a:r>
          </a:p>
        </p:txBody>
      </p:sp>
    </p:spTree>
    <p:extLst>
      <p:ext uri="{BB962C8B-B14F-4D97-AF65-F5344CB8AC3E}">
        <p14:creationId xmlns:p14="http://schemas.microsoft.com/office/powerpoint/2010/main" val="263750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B1C7-58BC-4B43-95DF-EAA5D933F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42122"/>
            <a:ext cx="3898057" cy="5111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18DDB-C41A-40CE-9128-B469ACCE888F}"/>
              </a:ext>
            </a:extLst>
          </p:cNvPr>
          <p:cNvSpPr txBox="1"/>
          <p:nvPr/>
        </p:nvSpPr>
        <p:spPr>
          <a:xfrm>
            <a:off x="6679096" y="6453809"/>
            <a:ext cx="25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Phyllis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Luch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59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2D846D-B328-4506-AF4C-258CEF9A1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60782"/>
            <a:ext cx="3856373" cy="4936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BC8EF6-83C3-4A34-99BD-5F87C2283B12}"/>
              </a:ext>
            </a:extLst>
          </p:cNvPr>
          <p:cNvSpPr txBox="1"/>
          <p:nvPr/>
        </p:nvSpPr>
        <p:spPr>
          <a:xfrm>
            <a:off x="7076661" y="6427305"/>
            <a:ext cx="219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Phyllis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Luch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5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783BBA-D27E-4CFD-BE78-459819E70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596"/>
          <a:stretch/>
        </p:blipFill>
        <p:spPr>
          <a:xfrm>
            <a:off x="0" y="981484"/>
            <a:ext cx="4081670" cy="4895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E4A9A2-9BFB-439E-83BC-9EE5377F5D2F}"/>
              </a:ext>
            </a:extLst>
          </p:cNvPr>
          <p:cNvSpPr txBox="1"/>
          <p:nvPr/>
        </p:nvSpPr>
        <p:spPr>
          <a:xfrm>
            <a:off x="6612835" y="6361043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Beth Whittaker</a:t>
            </a:r>
          </a:p>
        </p:txBody>
      </p:sp>
    </p:spTree>
    <p:extLst>
      <p:ext uri="{BB962C8B-B14F-4D97-AF65-F5344CB8AC3E}">
        <p14:creationId xmlns:p14="http://schemas.microsoft.com/office/powerpoint/2010/main" val="1051931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burial-tomb-1083559-gallery-notice">
            <a:extLst>
              <a:ext uri="{FF2B5EF4-FFF2-40B4-BE49-F238E27FC236}">
                <a16:creationId xmlns:a16="http://schemas.microsoft.com/office/drawing/2014/main" id="{151203E1-3622-4900-850C-97FE73024A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9"/>
            <a:ext cx="5483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1E9C2-E17B-4D84-A56F-4CC9E584C46F}"/>
              </a:ext>
            </a:extLst>
          </p:cNvPr>
          <p:cNvSpPr txBox="1"/>
          <p:nvPr/>
        </p:nvSpPr>
        <p:spPr>
          <a:xfrm>
            <a:off x="5645426" y="6400800"/>
            <a:ext cx="34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Carl Heinrich Bloch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A7BB3B-D110-4B48-ABB6-979CF275A9CA}"/>
              </a:ext>
            </a:extLst>
          </p:cNvPr>
          <p:cNvSpPr/>
          <p:nvPr/>
        </p:nvSpPr>
        <p:spPr>
          <a:xfrm rot="18895420">
            <a:off x="1639087" y="5368224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7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AFBCC5F4-AB44-44FC-A6E6-0193488CA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r="255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97389-DF61-47C2-AD22-FA2FE8CC7D45}"/>
              </a:ext>
            </a:extLst>
          </p:cNvPr>
          <p:cNvSpPr txBox="1"/>
          <p:nvPr/>
        </p:nvSpPr>
        <p:spPr>
          <a:xfrm>
            <a:off x="5614988" y="6457950"/>
            <a:ext cx="3528992" cy="38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Hadassah Friedlaender" panose="020B0604020202020204" pitchFamily="18" charset="-79"/>
              </a:rPr>
              <a:t>Image:  The Church of Jesus Christ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425998-E0EC-4D81-ABA5-C9DA6B53E39C}"/>
              </a:ext>
            </a:extLst>
          </p:cNvPr>
          <p:cNvSpPr txBox="1">
            <a:spLocks/>
          </p:cNvSpPr>
          <p:nvPr/>
        </p:nvSpPr>
        <p:spPr>
          <a:xfrm>
            <a:off x="238539" y="4204393"/>
            <a:ext cx="3127513" cy="12617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Popcorn Popping, p. 242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895C24-8AC0-4887-8D42-BCED0D137BBA}"/>
              </a:ext>
            </a:extLst>
          </p:cNvPr>
          <p:cNvSpPr txBox="1">
            <a:spLocks/>
          </p:cNvSpPr>
          <p:nvPr/>
        </p:nvSpPr>
        <p:spPr>
          <a:xfrm>
            <a:off x="914401" y="1115142"/>
            <a:ext cx="2332382" cy="113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 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060C45-0C2A-4A56-9EB0-F367C95B5A36}"/>
              </a:ext>
            </a:extLst>
          </p:cNvPr>
          <p:cNvSpPr/>
          <p:nvPr/>
        </p:nvSpPr>
        <p:spPr>
          <a:xfrm rot="18895420">
            <a:off x="3898829" y="3006022"/>
            <a:ext cx="304800" cy="369332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1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12CBF95-D7E8-4914-9585-2AE98CAB7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3864D-7C5E-4C1D-82BF-E32C6BE2EA9E}"/>
              </a:ext>
            </a:extLst>
          </p:cNvPr>
          <p:cNvSpPr txBox="1"/>
          <p:nvPr/>
        </p:nvSpPr>
        <p:spPr>
          <a:xfrm>
            <a:off x="4926152" y="6467061"/>
            <a:ext cx="42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6C84E-3827-458C-9698-540D0742F9A8}"/>
              </a:ext>
            </a:extLst>
          </p:cNvPr>
          <p:cNvSpPr txBox="1"/>
          <p:nvPr/>
        </p:nvSpPr>
        <p:spPr>
          <a:xfrm>
            <a:off x="3207027" y="1854299"/>
            <a:ext cx="1961321" cy="822305"/>
          </a:xfrm>
          <a:prstGeom prst="wedgeEllipseCallout">
            <a:avLst>
              <a:gd name="adj1" fmla="val -25349"/>
              <a:gd name="adj2" fmla="val 7378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3 days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78D7BF-4B6C-465E-ADFD-9830605AA6CE}"/>
              </a:ext>
            </a:extLst>
          </p:cNvPr>
          <p:cNvSpPr/>
          <p:nvPr/>
        </p:nvSpPr>
        <p:spPr>
          <a:xfrm rot="18895420">
            <a:off x="2040835" y="4142018"/>
            <a:ext cx="304800" cy="3693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99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christ-empty-tomb-goshen-utah-1574218-gallery">
            <a:extLst>
              <a:ext uri="{FF2B5EF4-FFF2-40B4-BE49-F238E27FC236}">
                <a16:creationId xmlns:a16="http://schemas.microsoft.com/office/drawing/2014/main" id="{8F184DC9-CB61-4456-BC9F-AEA5B57A4EE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235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21779-E402-4ED6-8031-68D8883377E5}"/>
              </a:ext>
            </a:extLst>
          </p:cNvPr>
          <p:cNvSpPr txBox="1"/>
          <p:nvPr/>
        </p:nvSpPr>
        <p:spPr>
          <a:xfrm>
            <a:off x="5658678" y="6438627"/>
            <a:ext cx="348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89D5B-E6A7-49A4-B98B-1D5D1C1DDF7F}"/>
              </a:ext>
            </a:extLst>
          </p:cNvPr>
          <p:cNvSpPr txBox="1">
            <a:spLocks/>
          </p:cNvSpPr>
          <p:nvPr/>
        </p:nvSpPr>
        <p:spPr>
          <a:xfrm>
            <a:off x="0" y="4764878"/>
            <a:ext cx="3453020" cy="730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Faith, p. 96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FF7455-7BFC-4FC0-ABC1-EFD1A28342BE}"/>
              </a:ext>
            </a:extLst>
          </p:cNvPr>
          <p:cNvSpPr txBox="1">
            <a:spLocks/>
          </p:cNvSpPr>
          <p:nvPr/>
        </p:nvSpPr>
        <p:spPr>
          <a:xfrm>
            <a:off x="271324" y="1627049"/>
            <a:ext cx="1902032" cy="22425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1:  2:</a:t>
            </a:r>
            <a:endParaRPr lang="en-US" sz="7500" b="1" dirty="0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pic>
        <p:nvPicPr>
          <p:cNvPr id="7" name="2002-01-0860-faith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AFD68211-9DEC-493E-8FE2-E7EBF654F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418" y="5735966"/>
            <a:ext cx="406400" cy="40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66E9C6-DEDC-46A6-B1F9-8F9F22DA7AF5}"/>
              </a:ext>
            </a:extLst>
          </p:cNvPr>
          <p:cNvSpPr/>
          <p:nvPr/>
        </p:nvSpPr>
        <p:spPr>
          <a:xfrm rot="18895420">
            <a:off x="5506278" y="2107960"/>
            <a:ext cx="304800" cy="3693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0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next to a stone wall&#10;&#10;Description automatically generated">
            <a:extLst>
              <a:ext uri="{FF2B5EF4-FFF2-40B4-BE49-F238E27FC236}">
                <a16:creationId xmlns:a16="http://schemas.microsoft.com/office/drawing/2014/main" id="{ECCDAD4C-C44C-4816-9C25-96FC72892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5745121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EE514C-B962-4286-9F9B-A6D8913A9C67}"/>
              </a:ext>
            </a:extLst>
          </p:cNvPr>
          <p:cNvSpPr/>
          <p:nvPr/>
        </p:nvSpPr>
        <p:spPr>
          <a:xfrm rot="18895420">
            <a:off x="4552122" y="3006023"/>
            <a:ext cx="304800" cy="3693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42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032B6-83AA-40A4-A1C5-E531D9977DA1}"/>
              </a:ext>
            </a:extLst>
          </p:cNvPr>
          <p:cNvSpPr txBox="1"/>
          <p:nvPr/>
        </p:nvSpPr>
        <p:spPr>
          <a:xfrm>
            <a:off x="6308036" y="6453809"/>
            <a:ext cx="28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Harry Anderson</a:t>
            </a:r>
          </a:p>
        </p:txBody>
      </p:sp>
      <p:pic>
        <p:nvPicPr>
          <p:cNvPr id="5" name="Picture 4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472FBBFF-8535-4E3A-8F7E-05931658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092"/>
            <a:ext cx="3579471" cy="5355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FCD38-9013-47FD-AD43-4E07B9E45B97}"/>
              </a:ext>
            </a:extLst>
          </p:cNvPr>
          <p:cNvSpPr txBox="1"/>
          <p:nvPr/>
        </p:nvSpPr>
        <p:spPr>
          <a:xfrm>
            <a:off x="119616" y="5221586"/>
            <a:ext cx="3340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resurrected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9BC376-4B72-4935-A8F9-0E80BFC0A5AA}"/>
              </a:ext>
            </a:extLst>
          </p:cNvPr>
          <p:cNvSpPr/>
          <p:nvPr/>
        </p:nvSpPr>
        <p:spPr>
          <a:xfrm rot="18895420">
            <a:off x="1457741" y="4897771"/>
            <a:ext cx="304800" cy="369332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9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sitting on a rock&#10;&#10;Description automatically generated">
            <a:extLst>
              <a:ext uri="{FF2B5EF4-FFF2-40B4-BE49-F238E27FC236}">
                <a16:creationId xmlns:a16="http://schemas.microsoft.com/office/drawing/2014/main" id="{68B86BF0-DDF6-403F-B6AF-F741E4C97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9135421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1216E-CCD2-4820-BE45-EEDDB87FD9BC}"/>
              </a:ext>
            </a:extLst>
          </p:cNvPr>
          <p:cNvSpPr/>
          <p:nvPr/>
        </p:nvSpPr>
        <p:spPr>
          <a:xfrm>
            <a:off x="5266733" y="6488668"/>
            <a:ext cx="3868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Image:  The Church of Jesus Christ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F536ED-2D3A-461A-A4E4-0DD95485B9A5}"/>
              </a:ext>
            </a:extLst>
          </p:cNvPr>
          <p:cNvSpPr/>
          <p:nvPr/>
        </p:nvSpPr>
        <p:spPr>
          <a:xfrm rot="18895420">
            <a:off x="1126435" y="2871052"/>
            <a:ext cx="304800" cy="369332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2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ster-pictures-mary-magdalene-tomb-1104071-gallery">
            <a:extLst>
              <a:ext uri="{FF2B5EF4-FFF2-40B4-BE49-F238E27FC236}">
                <a16:creationId xmlns:a16="http://schemas.microsoft.com/office/drawing/2014/main" id="{59928690-AF68-40C6-A11C-6D47B50A7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3864D-7C5E-4C1D-82BF-E32C6BE2EA9E}"/>
              </a:ext>
            </a:extLst>
          </p:cNvPr>
          <p:cNvSpPr txBox="1"/>
          <p:nvPr/>
        </p:nvSpPr>
        <p:spPr>
          <a:xfrm>
            <a:off x="5035826" y="6414052"/>
            <a:ext cx="410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632778-2E52-4667-A7EC-0974D98D2203}"/>
              </a:ext>
            </a:extLst>
          </p:cNvPr>
          <p:cNvSpPr/>
          <p:nvPr/>
        </p:nvSpPr>
        <p:spPr>
          <a:xfrm rot="18895420">
            <a:off x="4280450" y="4871266"/>
            <a:ext cx="304800" cy="3693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2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next to a door&#10;&#10;Description automatically generated">
            <a:extLst>
              <a:ext uri="{FF2B5EF4-FFF2-40B4-BE49-F238E27FC236}">
                <a16:creationId xmlns:a16="http://schemas.microsoft.com/office/drawing/2014/main" id="{EFF4A906-8480-4BF7-8363-A4146DC81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b="334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A7E75-9411-4357-AD28-1E3E0C399616}"/>
              </a:ext>
            </a:extLst>
          </p:cNvPr>
          <p:cNvSpPr txBox="1"/>
          <p:nvPr/>
        </p:nvSpPr>
        <p:spPr>
          <a:xfrm>
            <a:off x="5194852" y="6400800"/>
            <a:ext cx="39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DAF4F0-CA25-4437-AA10-CF4DF5AF937F}"/>
              </a:ext>
            </a:extLst>
          </p:cNvPr>
          <p:cNvSpPr/>
          <p:nvPr/>
        </p:nvSpPr>
        <p:spPr>
          <a:xfrm rot="18895420">
            <a:off x="4419600" y="3340185"/>
            <a:ext cx="304800" cy="3693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41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rrection-jesus-appears-apostles-1103199-gallery">
            <a:extLst>
              <a:ext uri="{FF2B5EF4-FFF2-40B4-BE49-F238E27FC236}">
                <a16:creationId xmlns:a16="http://schemas.microsoft.com/office/drawing/2014/main" id="{28FE7FEF-98D9-4318-A240-D41BC169D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C94C3F-B5FC-4E4C-9973-C436C096ABD3}"/>
              </a:ext>
            </a:extLst>
          </p:cNvPr>
          <p:cNvSpPr txBox="1"/>
          <p:nvPr/>
        </p:nvSpPr>
        <p:spPr>
          <a:xfrm>
            <a:off x="5420138" y="6347791"/>
            <a:ext cx="372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A1BEE2-ED8E-4D07-95EF-016E9C2A8110}"/>
              </a:ext>
            </a:extLst>
          </p:cNvPr>
          <p:cNvSpPr txBox="1">
            <a:spLocks/>
          </p:cNvSpPr>
          <p:nvPr/>
        </p:nvSpPr>
        <p:spPr>
          <a:xfrm>
            <a:off x="-299477" y="1194789"/>
            <a:ext cx="3896139" cy="94961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Did Jesus Really Live Again?, p. 64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D0E582-F873-47D7-B14C-6E0BD8E3502D}"/>
              </a:ext>
            </a:extLst>
          </p:cNvPr>
          <p:cNvSpPr txBox="1">
            <a:spLocks/>
          </p:cNvSpPr>
          <p:nvPr/>
        </p:nvSpPr>
        <p:spPr>
          <a:xfrm>
            <a:off x="684084" y="4351672"/>
            <a:ext cx="1929019" cy="1319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1:</a:t>
            </a:r>
          </a:p>
          <a:p>
            <a:pPr marL="0" indent="0" algn="ctr"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2: </a:t>
            </a:r>
            <a:endParaRPr lang="en-US" sz="7500" b="1" dirty="0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pic>
        <p:nvPicPr>
          <p:cNvPr id="7" name="2002-01-0670-to-think-about-jesus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B990AE4C-B274-4003-95CE-CB845C420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333298">
            <a:off x="480884" y="5689600"/>
            <a:ext cx="406400" cy="40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CF7905-8AF5-4C71-A740-980DE0A7DCDA}"/>
              </a:ext>
            </a:extLst>
          </p:cNvPr>
          <p:cNvSpPr/>
          <p:nvPr/>
        </p:nvSpPr>
        <p:spPr>
          <a:xfrm rot="18895420">
            <a:off x="3836336" y="5361217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oneycomb, Honey, Bee, Nature, Pollination, Apiculture">
            <a:extLst>
              <a:ext uri="{FF2B5EF4-FFF2-40B4-BE49-F238E27FC236}">
                <a16:creationId xmlns:a16="http://schemas.microsoft.com/office/drawing/2014/main" id="{D8B249D9-5187-432B-BA5D-96D39FFD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3967" r="14926" b="9293"/>
          <a:stretch/>
        </p:blipFill>
        <p:spPr bwMode="auto">
          <a:xfrm flipH="1">
            <a:off x="0" y="1498945"/>
            <a:ext cx="7150376" cy="46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C14BEC-6D31-4F26-98DD-E794CD454F5D}"/>
              </a:ext>
            </a:extLst>
          </p:cNvPr>
          <p:cNvSpPr/>
          <p:nvPr/>
        </p:nvSpPr>
        <p:spPr>
          <a:xfrm>
            <a:off x="3862393" y="4426372"/>
            <a:ext cx="2416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honeycomb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7321706" y="6427270"/>
            <a:ext cx="182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Image:  </a:t>
            </a:r>
            <a:r>
              <a:rPr lang="en-US" dirty="0" err="1">
                <a:latin typeface="Gill Sans MT" panose="020B0502020104020203" pitchFamily="34" charset="0"/>
              </a:rPr>
              <a:t>Mel_gama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8F6D3E-5445-4EB4-96AB-635F1915CDC9}"/>
              </a:ext>
            </a:extLst>
          </p:cNvPr>
          <p:cNvSpPr/>
          <p:nvPr/>
        </p:nvSpPr>
        <p:spPr>
          <a:xfrm rot="18895420">
            <a:off x="1841224" y="4227004"/>
            <a:ext cx="304800" cy="369332"/>
          </a:xfrm>
          <a:prstGeom prst="ellips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5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ED2BBCC-3C36-40E9-9BE6-4A2885650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1"/>
            <a:ext cx="5148819" cy="6782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B097EB-4EBA-4161-9645-86E79A4EA0DA}"/>
              </a:ext>
            </a:extLst>
          </p:cNvPr>
          <p:cNvSpPr txBox="1"/>
          <p:nvPr/>
        </p:nvSpPr>
        <p:spPr>
          <a:xfrm>
            <a:off x="5738190" y="6427304"/>
            <a:ext cx="340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F79D5-CCCD-4534-888A-D70021B5267B}"/>
              </a:ext>
            </a:extLst>
          </p:cNvPr>
          <p:cNvSpPr txBox="1">
            <a:spLocks/>
          </p:cNvSpPr>
          <p:nvPr/>
        </p:nvSpPr>
        <p:spPr>
          <a:xfrm>
            <a:off x="5160801" y="1507890"/>
            <a:ext cx="3771072" cy="144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Gill Sans MT" panose="020B0502020104020203" pitchFamily="34" charset="0"/>
                <a:cs typeface="Cavolini" panose="03000502040302020204" pitchFamily="66" charset="0"/>
              </a:rPr>
              <a:t>Because Jesus died, everyone with a body will live again.</a:t>
            </a:r>
            <a:endParaRPr lang="en-US" sz="3000" dirty="0">
              <a:latin typeface="Gill Sans MT" panose="020B05020201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CB342C-5D4B-4DC9-9F13-83C2A8B1CC9B}"/>
              </a:ext>
            </a:extLst>
          </p:cNvPr>
          <p:cNvSpPr/>
          <p:nvPr/>
        </p:nvSpPr>
        <p:spPr>
          <a:xfrm rot="18895420">
            <a:off x="298099" y="3006023"/>
            <a:ext cx="304800" cy="369332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hay&#10;&#10;Description automatically generated">
            <a:extLst>
              <a:ext uri="{FF2B5EF4-FFF2-40B4-BE49-F238E27FC236}">
                <a16:creationId xmlns:a16="http://schemas.microsoft.com/office/drawing/2014/main" id="{43D820F2-2DE8-4DE8-8656-729BEEE8A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" y="1540706"/>
            <a:ext cx="3127513" cy="12617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Birds in the Tree, p. 241a</a:t>
            </a:r>
          </a:p>
        </p:txBody>
      </p:sp>
      <p:pic>
        <p:nvPicPr>
          <p:cNvPr id="5" name="2002-01-2080-birds-in-the-tree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BBC2EFA9-83B4-4490-AFE4-AAC7EB45A9E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629" y="5719763"/>
            <a:ext cx="406400" cy="406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8F19F-3654-4D64-A43C-F4557B601465}"/>
              </a:ext>
            </a:extLst>
          </p:cNvPr>
          <p:cNvSpPr txBox="1"/>
          <p:nvPr/>
        </p:nvSpPr>
        <p:spPr>
          <a:xfrm>
            <a:off x="5459896" y="6387548"/>
            <a:ext cx="368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DB8D7A-89F6-4270-A09F-DC93DEC0E2FE}"/>
              </a:ext>
            </a:extLst>
          </p:cNvPr>
          <p:cNvSpPr txBox="1">
            <a:spLocks/>
          </p:cNvSpPr>
          <p:nvPr/>
        </p:nvSpPr>
        <p:spPr>
          <a:xfrm>
            <a:off x="6345927" y="692256"/>
            <a:ext cx="2586038" cy="238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1: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2:</a:t>
            </a:r>
            <a:endParaRPr lang="en-US" sz="7500" b="1" dirty="0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E1BC46-30C9-4173-8A30-B2C62435D55E}"/>
              </a:ext>
            </a:extLst>
          </p:cNvPr>
          <p:cNvSpPr/>
          <p:nvPr/>
        </p:nvSpPr>
        <p:spPr>
          <a:xfrm rot="18895420">
            <a:off x="2014330" y="4894317"/>
            <a:ext cx="304800" cy="3693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-and-book-of-mormon-261218-print">
            <a:extLst>
              <a:ext uri="{FF2B5EF4-FFF2-40B4-BE49-F238E27FC236}">
                <a16:creationId xmlns:a16="http://schemas.microsoft.com/office/drawing/2014/main" id="{9CDB28BF-2534-49AD-9136-842F72089AE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015" r="-2" b="9529"/>
          <a:stretch/>
        </p:blipFill>
        <p:spPr>
          <a:xfrm>
            <a:off x="19" y="1"/>
            <a:ext cx="914397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193E97-41C1-4D07-B5DB-AA1DBA027183}"/>
              </a:ext>
            </a:extLst>
          </p:cNvPr>
          <p:cNvSpPr txBox="1"/>
          <p:nvPr/>
        </p:nvSpPr>
        <p:spPr>
          <a:xfrm>
            <a:off x="6520070" y="6474168"/>
            <a:ext cx="262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Gill Sans MT" panose="020B0502020104020203" pitchFamily="34" charset="0"/>
              </a:rPr>
              <a:t>Image:  Grant Heaton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BC80D7-21D4-40F7-ABCE-67567D7F2A99}"/>
              </a:ext>
            </a:extLst>
          </p:cNvPr>
          <p:cNvSpPr txBox="1">
            <a:spLocks/>
          </p:cNvSpPr>
          <p:nvPr/>
        </p:nvSpPr>
        <p:spPr>
          <a:xfrm>
            <a:off x="1996048" y="3429000"/>
            <a:ext cx="1929019" cy="131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The rest of the story</a:t>
            </a:r>
            <a:endParaRPr lang="en-US" sz="3200" b="1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A227E7-A369-4BB0-8F16-8309D60D0039}"/>
              </a:ext>
            </a:extLst>
          </p:cNvPr>
          <p:cNvSpPr/>
          <p:nvPr/>
        </p:nvSpPr>
        <p:spPr>
          <a:xfrm rot="18895420">
            <a:off x="1351722" y="3482645"/>
            <a:ext cx="304800" cy="3693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8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ld, man, photo&#10;&#10;Description automatically generated">
            <a:extLst>
              <a:ext uri="{FF2B5EF4-FFF2-40B4-BE49-F238E27FC236}">
                <a16:creationId xmlns:a16="http://schemas.microsoft.com/office/drawing/2014/main" id="{7D9241E9-A6C9-4C3D-95A4-51721BEE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" y="888854"/>
            <a:ext cx="5168348" cy="5478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24943-DFB0-490E-986A-B4C204DB8352}"/>
              </a:ext>
            </a:extLst>
          </p:cNvPr>
          <p:cNvSpPr txBox="1"/>
          <p:nvPr/>
        </p:nvSpPr>
        <p:spPr>
          <a:xfrm>
            <a:off x="6800850" y="6488668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Greg K. Olsen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A8DE0B-654A-41BF-B183-3690E7B81466}"/>
              </a:ext>
            </a:extLst>
          </p:cNvPr>
          <p:cNvSpPr/>
          <p:nvPr/>
        </p:nvSpPr>
        <p:spPr>
          <a:xfrm rot="18895420">
            <a:off x="3061250" y="1915652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4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9329FDFA-3B7A-446E-9465-C148006AC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318"/>
            <a:ext cx="4657491" cy="55667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7234951" y="6488668"/>
            <a:ext cx="190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 John Scott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8B0F9B-9DFB-45FF-AB9E-2215539E2170}"/>
              </a:ext>
            </a:extLst>
          </p:cNvPr>
          <p:cNvSpPr/>
          <p:nvPr/>
        </p:nvSpPr>
        <p:spPr>
          <a:xfrm rot="18895420">
            <a:off x="1669773" y="1372312"/>
            <a:ext cx="304800" cy="3693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46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A4BC462C-36B8-4ABA-A46D-2377782F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77"/>
            <a:ext cx="9144000" cy="6075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3EAA5-9B18-4A80-B40A-51CC203AEAA0}"/>
              </a:ext>
            </a:extLst>
          </p:cNvPr>
          <p:cNvSpPr/>
          <p:nvPr/>
        </p:nvSpPr>
        <p:spPr>
          <a:xfrm>
            <a:off x="6968404" y="6488668"/>
            <a:ext cx="2175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 Ted </a:t>
            </a:r>
            <a:r>
              <a:rPr lang="en-US" dirty="0" err="1">
                <a:latin typeface="Gill Sans MT" panose="020B0502020104020203" pitchFamily="34" charset="0"/>
              </a:rPr>
              <a:t>Henniger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02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rist-praying-nephites-henninger-art-37745-gallery">
            <a:extLst>
              <a:ext uri="{FF2B5EF4-FFF2-40B4-BE49-F238E27FC236}">
                <a16:creationId xmlns:a16="http://schemas.microsoft.com/office/drawing/2014/main" id="{CE1574C1-7D37-4A55-8BD3-98B42CA07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19"/>
            <a:ext cx="3508554" cy="5426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F7D1B5-AB5C-4561-A4D1-9E154C1BA7CA}"/>
              </a:ext>
            </a:extLst>
          </p:cNvPr>
          <p:cNvSpPr/>
          <p:nvPr/>
        </p:nvSpPr>
        <p:spPr>
          <a:xfrm>
            <a:off x="6968404" y="6488668"/>
            <a:ext cx="2175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 Ted </a:t>
            </a:r>
            <a:r>
              <a:rPr lang="en-US" dirty="0" err="1">
                <a:latin typeface="Gill Sans MT" panose="020B0502020104020203" pitchFamily="34" charset="0"/>
              </a:rPr>
              <a:t>Henniger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75313A-0E2A-4833-8F2D-7D9456FB67BB}"/>
              </a:ext>
            </a:extLst>
          </p:cNvPr>
          <p:cNvSpPr/>
          <p:nvPr/>
        </p:nvSpPr>
        <p:spPr>
          <a:xfrm rot="18895420">
            <a:off x="2568126" y="3588663"/>
            <a:ext cx="3048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89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s-of-jesus-with-children-958511-gallery">
            <a:extLst>
              <a:ext uri="{FF2B5EF4-FFF2-40B4-BE49-F238E27FC236}">
                <a16:creationId xmlns:a16="http://schemas.microsoft.com/office/drawing/2014/main" id="{46E23D38-3260-4F0C-87FF-71386FB7EA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r="888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76EA2E-F79C-4904-BF65-A10EF8F56B38}"/>
              </a:ext>
            </a:extLst>
          </p:cNvPr>
          <p:cNvSpPr txBox="1">
            <a:spLocks/>
          </p:cNvSpPr>
          <p:nvPr/>
        </p:nvSpPr>
        <p:spPr>
          <a:xfrm>
            <a:off x="0" y="5417452"/>
            <a:ext cx="4775200" cy="9496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Love One Another, </a:t>
            </a:r>
            <a:b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</a:br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p. 136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C095C7-0740-48F7-B464-F37BE5C76A77}"/>
              </a:ext>
            </a:extLst>
          </p:cNvPr>
          <p:cNvSpPr txBox="1">
            <a:spLocks/>
          </p:cNvSpPr>
          <p:nvPr/>
        </p:nvSpPr>
        <p:spPr>
          <a:xfrm>
            <a:off x="911997" y="3277828"/>
            <a:ext cx="2326585" cy="111615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1: ASL</a:t>
            </a:r>
            <a:endParaRPr lang="en-US" sz="75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2002-01-1210-love-one-another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5A6C8DA4-FBB9-4400-95C3-0C06E801C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591" y="4917685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3E9883-B97D-4039-8D28-B27893BF85CF}"/>
              </a:ext>
            </a:extLst>
          </p:cNvPr>
          <p:cNvSpPr/>
          <p:nvPr/>
        </p:nvSpPr>
        <p:spPr>
          <a:xfrm>
            <a:off x="5681001" y="6488668"/>
            <a:ext cx="3462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 The Church of Jesus Christ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7486A6-DE34-487D-8370-98945F2AE7CD}"/>
              </a:ext>
            </a:extLst>
          </p:cNvPr>
          <p:cNvSpPr/>
          <p:nvPr/>
        </p:nvSpPr>
        <p:spPr>
          <a:xfrm rot="18895420">
            <a:off x="5433391" y="749461"/>
            <a:ext cx="304800" cy="3693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274E89D-117E-457C-963D-065A1C5F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673"/>
            <a:ext cx="4359757" cy="56436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F0C6A-3437-4EC2-9F8A-0DEA03F080A3}"/>
              </a:ext>
            </a:extLst>
          </p:cNvPr>
          <p:cNvSpPr txBox="1"/>
          <p:nvPr/>
        </p:nvSpPr>
        <p:spPr>
          <a:xfrm>
            <a:off x="6652590" y="6427304"/>
            <a:ext cx="24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Jennifer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Harward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32AFFA-E15D-4C20-A7F2-8A97C3CA9F04}"/>
              </a:ext>
            </a:extLst>
          </p:cNvPr>
          <p:cNvSpPr/>
          <p:nvPr/>
        </p:nvSpPr>
        <p:spPr>
          <a:xfrm rot="18895420">
            <a:off x="3783325" y="3487080"/>
            <a:ext cx="304800" cy="3693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19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s-of-jesus-1128833-gallery">
            <a:extLst>
              <a:ext uri="{FF2B5EF4-FFF2-40B4-BE49-F238E27FC236}">
                <a16:creationId xmlns:a16="http://schemas.microsoft.com/office/drawing/2014/main" id="{EA78672A-2691-4698-A812-A0E6A922D2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779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DC0DB3-D80D-4EFC-9994-6017DDE20005}"/>
              </a:ext>
            </a:extLst>
          </p:cNvPr>
          <p:cNvSpPr/>
          <p:nvPr/>
        </p:nvSpPr>
        <p:spPr>
          <a:xfrm>
            <a:off x="5681001" y="6488668"/>
            <a:ext cx="3462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 The Church of Jesus Christ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83B9D6-3088-4EE0-A492-6B569BB5406F}"/>
              </a:ext>
            </a:extLst>
          </p:cNvPr>
          <p:cNvSpPr txBox="1">
            <a:spLocks/>
          </p:cNvSpPr>
          <p:nvPr/>
        </p:nvSpPr>
        <p:spPr>
          <a:xfrm>
            <a:off x="0" y="3428999"/>
            <a:ext cx="2774734" cy="1858617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“Come, follow me”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(Luke 18:22)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A37BE8-F33A-4535-897E-0BE85C78DC8C}"/>
              </a:ext>
            </a:extLst>
          </p:cNvPr>
          <p:cNvSpPr/>
          <p:nvPr/>
        </p:nvSpPr>
        <p:spPr>
          <a:xfrm rot="18895420">
            <a:off x="2480671" y="2577217"/>
            <a:ext cx="304800" cy="369332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59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04C89C-EDAF-4EBC-8B1D-6FAE3BE7D7BF}"/>
              </a:ext>
            </a:extLst>
          </p:cNvPr>
          <p:cNvSpPr txBox="1"/>
          <p:nvPr/>
        </p:nvSpPr>
        <p:spPr>
          <a:xfrm rot="10800000" flipV="1">
            <a:off x="5486420" y="6394174"/>
            <a:ext cx="3657580" cy="4638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Gill Sans MT" panose="020B0502020104020203" pitchFamily="34" charset="0"/>
                <a:ea typeface="+mj-ea"/>
                <a:cs typeface="+mj-cs"/>
              </a:rPr>
              <a:t>Image:  The Church of Jesus Christ</a:t>
            </a:r>
          </a:p>
        </p:txBody>
      </p:sp>
      <p:pic>
        <p:nvPicPr>
          <p:cNvPr id="5" name="Picture 4" descr="A picture containing text, book, person, front&#10;&#10;Description automatically generated">
            <a:extLst>
              <a:ext uri="{FF2B5EF4-FFF2-40B4-BE49-F238E27FC236}">
                <a16:creationId xmlns:a16="http://schemas.microsoft.com/office/drawing/2014/main" id="{10D0A432-B57B-4627-A939-2F6AD0D3D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500"/>
            <a:ext cx="4327779" cy="5638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97C971-DA36-4C73-A540-FD4420D49ECC}"/>
              </a:ext>
            </a:extLst>
          </p:cNvPr>
          <p:cNvSpPr/>
          <p:nvPr/>
        </p:nvSpPr>
        <p:spPr>
          <a:xfrm rot="18895420">
            <a:off x="940905" y="5294957"/>
            <a:ext cx="304800" cy="3693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CA4272-010E-42D6-A287-31303A824BCC}"/>
              </a:ext>
            </a:extLst>
          </p:cNvPr>
          <p:cNvSpPr txBox="1"/>
          <p:nvPr/>
        </p:nvSpPr>
        <p:spPr>
          <a:xfrm>
            <a:off x="6904382" y="6467061"/>
            <a:ext cx="223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Cacie</a:t>
            </a:r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 Waite</a:t>
            </a:r>
          </a:p>
        </p:txBody>
      </p:sp>
      <p:pic>
        <p:nvPicPr>
          <p:cNvPr id="5" name="Online Media 4" title="There Is Peace In Christ">
            <a:hlinkClick r:id="" action="ppaction://media"/>
            <a:extLst>
              <a:ext uri="{FF2B5EF4-FFF2-40B4-BE49-F238E27FC236}">
                <a16:creationId xmlns:a16="http://schemas.microsoft.com/office/drawing/2014/main" id="{FD5E491B-C452-4F35-BD0A-3E38676724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717" y="2303601"/>
            <a:ext cx="5244690" cy="29501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10F590-64E1-4D35-96B9-E6DA356E0D18}"/>
              </a:ext>
            </a:extLst>
          </p:cNvPr>
          <p:cNvSpPr txBox="1">
            <a:spLocks/>
          </p:cNvSpPr>
          <p:nvPr/>
        </p:nvSpPr>
        <p:spPr>
          <a:xfrm>
            <a:off x="-662609" y="1604261"/>
            <a:ext cx="5366610" cy="650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  <a:cs typeface="Cavolini" panose="03000502040302020204" pitchFamily="66" charset="0"/>
              </a:rPr>
              <a:t>Peace in Christ</a:t>
            </a:r>
          </a:p>
        </p:txBody>
      </p:sp>
    </p:spTree>
    <p:extLst>
      <p:ext uri="{BB962C8B-B14F-4D97-AF65-F5344CB8AC3E}">
        <p14:creationId xmlns:p14="http://schemas.microsoft.com/office/powerpoint/2010/main" val="191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unch of food sitting on a table&#10;&#10;Description automatically generated">
            <a:extLst>
              <a:ext uri="{FF2B5EF4-FFF2-40B4-BE49-F238E27FC236}">
                <a16:creationId xmlns:a16="http://schemas.microsoft.com/office/drawing/2014/main" id="{417ABE7A-EB73-4E93-A1E9-2A4DB7CBD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5592417" y="6520070"/>
            <a:ext cx="3551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E3B886-CBF3-4901-BA7C-A49C74DDB46C}"/>
              </a:ext>
            </a:extLst>
          </p:cNvPr>
          <p:cNvSpPr txBox="1"/>
          <p:nvPr/>
        </p:nvSpPr>
        <p:spPr>
          <a:xfrm>
            <a:off x="1073092" y="4002807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D568B9-B4A3-4135-8C13-898D49147BEB}"/>
              </a:ext>
            </a:extLst>
          </p:cNvPr>
          <p:cNvSpPr/>
          <p:nvPr/>
        </p:nvSpPr>
        <p:spPr>
          <a:xfrm rot="18895420">
            <a:off x="1291920" y="1743374"/>
            <a:ext cx="304800" cy="369332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72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AB5E-B80C-45E9-ADB2-A855DE83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3021"/>
            <a:ext cx="4993881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Peace in Christ in 21 Languages</a:t>
            </a:r>
          </a:p>
        </p:txBody>
      </p:sp>
      <p:pic>
        <p:nvPicPr>
          <p:cNvPr id="4" name="Online Media 3" title="Peace in Christ (Sung by Missionaries in 21 Languages) 2020">
            <a:hlinkClick r:id="" action="ppaction://media"/>
            <a:extLst>
              <a:ext uri="{FF2B5EF4-FFF2-40B4-BE49-F238E27FC236}">
                <a16:creationId xmlns:a16="http://schemas.microsoft.com/office/drawing/2014/main" id="{0F1BE83D-3D7E-44B0-BD39-B87F35BC23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502" y="2578584"/>
            <a:ext cx="4885379" cy="2747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E7D33-733E-464C-AD13-E0808DD0443A}"/>
              </a:ext>
            </a:extLst>
          </p:cNvPr>
          <p:cNvSpPr txBox="1"/>
          <p:nvPr/>
        </p:nvSpPr>
        <p:spPr>
          <a:xfrm>
            <a:off x="6904382" y="6440557"/>
            <a:ext cx="2239617" cy="3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Andrew Wang</a:t>
            </a:r>
          </a:p>
        </p:txBody>
      </p:sp>
    </p:spTree>
    <p:extLst>
      <p:ext uri="{BB962C8B-B14F-4D97-AF65-F5344CB8AC3E}">
        <p14:creationId xmlns:p14="http://schemas.microsoft.com/office/powerpoint/2010/main" val="41294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ame, brush, grass, blue&#10;&#10;Description automatically generated">
            <a:extLst>
              <a:ext uri="{FF2B5EF4-FFF2-40B4-BE49-F238E27FC236}">
                <a16:creationId xmlns:a16="http://schemas.microsoft.com/office/drawing/2014/main" id="{743AFF04-5941-43AC-B63C-743FB9CCC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3" b="62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5645427" y="6520070"/>
            <a:ext cx="3498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25F60-13F2-46EA-A7E6-77D22C3BC1EC}"/>
              </a:ext>
            </a:extLst>
          </p:cNvPr>
          <p:cNvSpPr txBox="1"/>
          <p:nvPr/>
        </p:nvSpPr>
        <p:spPr>
          <a:xfrm>
            <a:off x="3400425" y="2028825"/>
            <a:ext cx="1171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4A60E-D4EC-4783-92D1-0B013DD81E7F}"/>
              </a:ext>
            </a:extLst>
          </p:cNvPr>
          <p:cNvSpPr txBox="1"/>
          <p:nvPr/>
        </p:nvSpPr>
        <p:spPr>
          <a:xfrm>
            <a:off x="6290622" y="1746018"/>
            <a:ext cx="1681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442622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5790E03C-B572-4161-8E3B-2E6D1F167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7352-159E-45E5-84ED-C535DF5E7D62}"/>
              </a:ext>
            </a:extLst>
          </p:cNvPr>
          <p:cNvSpPr/>
          <p:nvPr/>
        </p:nvSpPr>
        <p:spPr>
          <a:xfrm>
            <a:off x="5745121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The Church of Jesus Christ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FC8DB-D897-479B-809A-8CE337D624E1}"/>
              </a:ext>
            </a:extLst>
          </p:cNvPr>
          <p:cNvSpPr txBox="1">
            <a:spLocks/>
          </p:cNvSpPr>
          <p:nvPr/>
        </p:nvSpPr>
        <p:spPr>
          <a:xfrm>
            <a:off x="0" y="2480045"/>
            <a:ext cx="3207026" cy="1427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Happy Easter!</a:t>
            </a:r>
          </a:p>
        </p:txBody>
      </p:sp>
    </p:spTree>
    <p:extLst>
      <p:ext uri="{BB962C8B-B14F-4D97-AF65-F5344CB8AC3E}">
        <p14:creationId xmlns:p14="http://schemas.microsoft.com/office/powerpoint/2010/main" val="2477650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walking-on-water-129516-gallery">
            <a:extLst>
              <a:ext uri="{FF2B5EF4-FFF2-40B4-BE49-F238E27FC236}">
                <a16:creationId xmlns:a16="http://schemas.microsoft.com/office/drawing/2014/main" id="{D5C1F835-F55D-4CE6-86F9-EA9C32B8D11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E10EE6-BCA1-40DD-8DDB-5177E32E6D4E}"/>
              </a:ext>
            </a:extLst>
          </p:cNvPr>
          <p:cNvSpPr/>
          <p:nvPr/>
        </p:nvSpPr>
        <p:spPr>
          <a:xfrm>
            <a:off x="6689802" y="6488668"/>
            <a:ext cx="245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Robert T. Barrett</a:t>
            </a:r>
          </a:p>
        </p:txBody>
      </p:sp>
    </p:spTree>
    <p:extLst>
      <p:ext uri="{BB962C8B-B14F-4D97-AF65-F5344CB8AC3E}">
        <p14:creationId xmlns:p14="http://schemas.microsoft.com/office/powerpoint/2010/main" val="2640850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calms-the-storm-39557-gallery">
            <a:extLst>
              <a:ext uri="{FF2B5EF4-FFF2-40B4-BE49-F238E27FC236}">
                <a16:creationId xmlns:a16="http://schemas.microsoft.com/office/drawing/2014/main" id="{EF9A06E7-2585-4C24-8B70-4F5132C68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455612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A8F71D-7E4A-4AD6-8E72-5475C4ACA807}"/>
              </a:ext>
            </a:extLst>
          </p:cNvPr>
          <p:cNvSpPr/>
          <p:nvPr/>
        </p:nvSpPr>
        <p:spPr>
          <a:xfrm>
            <a:off x="6917108" y="6488668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0"/>
              </a:rPr>
              <a:t>Image:  Ted Henninger</a:t>
            </a:r>
          </a:p>
        </p:txBody>
      </p:sp>
    </p:spTree>
    <p:extLst>
      <p:ext uri="{BB962C8B-B14F-4D97-AF65-F5344CB8AC3E}">
        <p14:creationId xmlns:p14="http://schemas.microsoft.com/office/powerpoint/2010/main" val="1747046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n-lepers-christ-healed-tissot-39577-gallery-notice">
            <a:extLst>
              <a:ext uri="{FF2B5EF4-FFF2-40B4-BE49-F238E27FC236}">
                <a16:creationId xmlns:a16="http://schemas.microsoft.com/office/drawing/2014/main" id="{3C93E1DD-0004-45F8-8332-22F1F55D9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575" y="0"/>
            <a:ext cx="97075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D1FA18-C399-4B82-9C74-80B9373DD6F8}"/>
              </a:ext>
            </a:extLst>
          </p:cNvPr>
          <p:cNvSpPr/>
          <p:nvPr/>
        </p:nvSpPr>
        <p:spPr>
          <a:xfrm>
            <a:off x="6026109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154557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water, outdoor, stone&#10;&#10;Description automatically generated">
            <a:extLst>
              <a:ext uri="{FF2B5EF4-FFF2-40B4-BE49-F238E27FC236}">
                <a16:creationId xmlns:a16="http://schemas.microsoft.com/office/drawing/2014/main" id="{5BFA5095-1D99-4647-A518-9D70A1307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r="63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05E78-DC62-455D-BC07-5A608AC8101F}"/>
              </a:ext>
            </a:extLst>
          </p:cNvPr>
          <p:cNvSpPr/>
          <p:nvPr/>
        </p:nvSpPr>
        <p:spPr>
          <a:xfrm>
            <a:off x="5745101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290807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racles-of-jesus-healing-blind-man-1138534-gallery">
            <a:extLst>
              <a:ext uri="{FF2B5EF4-FFF2-40B4-BE49-F238E27FC236}">
                <a16:creationId xmlns:a16="http://schemas.microsoft.com/office/drawing/2014/main" id="{E0BC4140-1DFA-4CF7-8200-E6BC92863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9437" y="0"/>
            <a:ext cx="1030287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4C46F-6A33-4D2C-A830-724C492D023D}"/>
              </a:ext>
            </a:extLst>
          </p:cNvPr>
          <p:cNvSpPr/>
          <p:nvPr/>
        </p:nvSpPr>
        <p:spPr>
          <a:xfrm>
            <a:off x="6026109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78877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racles-of-jesus-feeding-5000-1433376-gallery">
            <a:extLst>
              <a:ext uri="{FF2B5EF4-FFF2-40B4-BE49-F238E27FC236}">
                <a16:creationId xmlns:a16="http://schemas.microsoft.com/office/drawing/2014/main" id="{55DCB8A1-E0A7-4478-B31F-45AABCE4FEB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2ECF0B-2146-44BC-9A98-A14770DC6000}"/>
              </a:ext>
            </a:extLst>
          </p:cNvPr>
          <p:cNvSpPr/>
          <p:nvPr/>
        </p:nvSpPr>
        <p:spPr>
          <a:xfrm>
            <a:off x="5745101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1548680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13sep33-jarius-daughter">
            <a:extLst>
              <a:ext uri="{FF2B5EF4-FFF2-40B4-BE49-F238E27FC236}">
                <a16:creationId xmlns:a16="http://schemas.microsoft.com/office/drawing/2014/main" id="{BE9F2773-D6E9-4037-A7F4-5B8D49281F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1049" b="-1"/>
          <a:stretch/>
        </p:blipFill>
        <p:spPr>
          <a:xfrm flipH="1"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68FB0D-5CEB-4C74-AF26-42488F8363BB}"/>
              </a:ext>
            </a:extLst>
          </p:cNvPr>
          <p:cNvSpPr/>
          <p:nvPr/>
        </p:nvSpPr>
        <p:spPr>
          <a:xfrm>
            <a:off x="7196731" y="6488658"/>
            <a:ext cx="1759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Dan Burr</a:t>
            </a:r>
          </a:p>
        </p:txBody>
      </p:sp>
    </p:spTree>
    <p:extLst>
      <p:ext uri="{BB962C8B-B14F-4D97-AF65-F5344CB8AC3E}">
        <p14:creationId xmlns:p14="http://schemas.microsoft.com/office/powerpoint/2010/main" val="277429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w grazing in 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95B7C62F-C53D-4096-8D36-A2962509C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062" y="2445716"/>
            <a:ext cx="4439479" cy="137091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The World </a:t>
            </a:r>
            <a:b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</a:br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is So Big, p. 235</a:t>
            </a:r>
          </a:p>
        </p:txBody>
      </p:sp>
      <p:pic>
        <p:nvPicPr>
          <p:cNvPr id="5" name="2002-01-2020-the-world-is-so-big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92CA0629-D30B-4025-9978-76D986A852D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473" y="6047409"/>
            <a:ext cx="406400" cy="406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8F19F-3654-4D64-A43C-F4557B601465}"/>
              </a:ext>
            </a:extLst>
          </p:cNvPr>
          <p:cNvSpPr txBox="1"/>
          <p:nvPr/>
        </p:nvSpPr>
        <p:spPr>
          <a:xfrm>
            <a:off x="5883965" y="6416741"/>
            <a:ext cx="326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Image:  Cherice Montgomery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3B62E-191A-4965-9E32-878DD3F5E773}"/>
              </a:ext>
            </a:extLst>
          </p:cNvPr>
          <p:cNvSpPr txBox="1">
            <a:spLocks/>
          </p:cNvSpPr>
          <p:nvPr/>
        </p:nvSpPr>
        <p:spPr>
          <a:xfrm>
            <a:off x="0" y="1513490"/>
            <a:ext cx="2228850" cy="1319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1:</a:t>
            </a:r>
            <a:endParaRPr lang="en-US" sz="7500" b="1" dirty="0">
              <a:solidFill>
                <a:schemeClr val="bg1"/>
              </a:solidFill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3DAA7C-B6E4-44AB-B13B-C3201DE04BD6}"/>
              </a:ext>
            </a:extLst>
          </p:cNvPr>
          <p:cNvSpPr/>
          <p:nvPr/>
        </p:nvSpPr>
        <p:spPr>
          <a:xfrm rot="18895420">
            <a:off x="2770039" y="4914335"/>
            <a:ext cx="304800" cy="3693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-christ-preaching-1402873-gallery">
            <a:extLst>
              <a:ext uri="{FF2B5EF4-FFF2-40B4-BE49-F238E27FC236}">
                <a16:creationId xmlns:a16="http://schemas.microsoft.com/office/drawing/2014/main" id="{BBA3A263-F36D-40BE-A37D-2794C45DFC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1436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B41BA6-BD6E-464D-AFBA-DA46140F0662}"/>
              </a:ext>
            </a:extLst>
          </p:cNvPr>
          <p:cNvSpPr/>
          <p:nvPr/>
        </p:nvSpPr>
        <p:spPr>
          <a:xfrm>
            <a:off x="5745121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459454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-video-jesus-miracles-woman-1400924-gallery">
            <a:extLst>
              <a:ext uri="{FF2B5EF4-FFF2-40B4-BE49-F238E27FC236}">
                <a16:creationId xmlns:a16="http://schemas.microsoft.com/office/drawing/2014/main" id="{00E24BDD-18B2-4A59-9383-8FAA86B28AA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561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E43BE-691E-49EB-8471-550ED588C56D}"/>
              </a:ext>
            </a:extLst>
          </p:cNvPr>
          <p:cNvSpPr/>
          <p:nvPr/>
        </p:nvSpPr>
        <p:spPr>
          <a:xfrm>
            <a:off x="5660349" y="6488668"/>
            <a:ext cx="339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Image:  The Church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3030259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second-coming-39618-gallery">
            <a:extLst>
              <a:ext uri="{FF2B5EF4-FFF2-40B4-BE49-F238E27FC236}">
                <a16:creationId xmlns:a16="http://schemas.microsoft.com/office/drawing/2014/main" id="{DD99C683-ACB6-49E0-86E1-5CA3A8752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0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032B6-83AA-40A4-A1C5-E531D9977DA1}"/>
              </a:ext>
            </a:extLst>
          </p:cNvPr>
          <p:cNvSpPr txBox="1"/>
          <p:nvPr/>
        </p:nvSpPr>
        <p:spPr>
          <a:xfrm>
            <a:off x="6308036" y="6453809"/>
            <a:ext cx="28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Harry Anderson</a:t>
            </a:r>
          </a:p>
        </p:txBody>
      </p:sp>
    </p:spTree>
    <p:extLst>
      <p:ext uri="{BB962C8B-B14F-4D97-AF65-F5344CB8AC3E}">
        <p14:creationId xmlns:p14="http://schemas.microsoft.com/office/powerpoint/2010/main" val="210878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54A814-7C45-4D6F-A78A-A56BF879B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9186194" cy="68580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6342A-2851-41BE-A7BD-3CD78A1E33ED}"/>
              </a:ext>
            </a:extLst>
          </p:cNvPr>
          <p:cNvSpPr txBox="1"/>
          <p:nvPr/>
        </p:nvSpPr>
        <p:spPr>
          <a:xfrm>
            <a:off x="5658678" y="6506816"/>
            <a:ext cx="36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The Church of Jesus Christ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BDDCB-B65A-465A-9CBB-EB08B721168A}"/>
              </a:ext>
            </a:extLst>
          </p:cNvPr>
          <p:cNvSpPr/>
          <p:nvPr/>
        </p:nvSpPr>
        <p:spPr>
          <a:xfrm>
            <a:off x="6003727" y="4250489"/>
            <a:ext cx="14638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  <a:cs typeface="Cavolini" panose="03000502040302020204" pitchFamily="66" charset="0"/>
              </a:rPr>
              <a:t>body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FD995E-E129-4EE7-ADD5-2928803042DE}"/>
              </a:ext>
            </a:extLst>
          </p:cNvPr>
          <p:cNvSpPr/>
          <p:nvPr/>
        </p:nvSpPr>
        <p:spPr>
          <a:xfrm>
            <a:off x="1056115" y="5019930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learn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34BAB-82DC-4EBB-AF48-10A796750EAA}"/>
              </a:ext>
            </a:extLst>
          </p:cNvPr>
          <p:cNvSpPr/>
          <p:nvPr/>
        </p:nvSpPr>
        <p:spPr>
          <a:xfrm>
            <a:off x="5403891" y="1068628"/>
            <a:ext cx="1486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grow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EC1538-069A-41A6-BB75-9B6DF6104EED}"/>
              </a:ext>
            </a:extLst>
          </p:cNvPr>
          <p:cNvSpPr/>
          <p:nvPr/>
        </p:nvSpPr>
        <p:spPr>
          <a:xfrm rot="18895420">
            <a:off x="4810538" y="5488938"/>
            <a:ext cx="304800" cy="3693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1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426342A-2851-41BE-A7BD-3CD78A1E33ED}"/>
              </a:ext>
            </a:extLst>
          </p:cNvPr>
          <p:cNvSpPr txBox="1"/>
          <p:nvPr/>
        </p:nvSpPr>
        <p:spPr>
          <a:xfrm>
            <a:off x="7075171" y="6506816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Microsoft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BDDCB-B65A-465A-9CBB-EB08B721168A}"/>
              </a:ext>
            </a:extLst>
          </p:cNvPr>
          <p:cNvSpPr/>
          <p:nvPr/>
        </p:nvSpPr>
        <p:spPr>
          <a:xfrm>
            <a:off x="1881810" y="1465493"/>
            <a:ext cx="24922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mistakes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FD995E-E129-4EE7-ADD5-2928803042DE}"/>
              </a:ext>
            </a:extLst>
          </p:cNvPr>
          <p:cNvSpPr/>
          <p:nvPr/>
        </p:nvSpPr>
        <p:spPr>
          <a:xfrm>
            <a:off x="1828801" y="4644676"/>
            <a:ext cx="976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E2B54-E4F0-4E1C-A247-ECF1B64C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01" y="1253331"/>
            <a:ext cx="1463862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0000" dirty="0">
                <a:latin typeface="Gill Sans MT" panose="020B0502020104020203" pitchFamily="34" charset="0"/>
                <a:sym typeface="Wingdings" panose="05000000000000000000" pitchFamily="2" charset="2"/>
              </a:rPr>
              <a:t></a:t>
            </a:r>
          </a:p>
          <a:p>
            <a:pPr marL="0" indent="0" algn="ctr">
              <a:buNone/>
            </a:pPr>
            <a:r>
              <a:rPr lang="en-US" sz="10000" dirty="0">
                <a:latin typeface="Gill Sans MT" panose="020B0502020104020203" pitchFamily="34" charset="0"/>
                <a:sym typeface="Wingdings" panose="05000000000000000000" pitchFamily="2" charset="2"/>
              </a:rPr>
              <a:t></a:t>
            </a:r>
          </a:p>
          <a:p>
            <a:pPr marL="0" indent="0" algn="ctr">
              <a:buNone/>
            </a:pPr>
            <a:r>
              <a:rPr lang="en-US" sz="10000" dirty="0">
                <a:latin typeface="Gill Sans MT" panose="020B0502020104020203" pitchFamily="34" charset="0"/>
                <a:sym typeface="Wingdings" panose="05000000000000000000" pitchFamily="2" charset="2"/>
              </a:rPr>
              <a:t></a:t>
            </a:r>
            <a:endParaRPr lang="en-US" sz="10000" dirty="0"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811B3-281A-4E3B-816C-1BFE792AF915}"/>
              </a:ext>
            </a:extLst>
          </p:cNvPr>
          <p:cNvSpPr/>
          <p:nvPr/>
        </p:nvSpPr>
        <p:spPr>
          <a:xfrm>
            <a:off x="1881809" y="2929858"/>
            <a:ext cx="1170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Gill Sans MT" panose="020B0502020104020203" pitchFamily="34" charset="0"/>
                <a:cs typeface="Cavolini" panose="03000502040302020204" pitchFamily="66" charset="0"/>
              </a:rPr>
              <a:t>sick</a:t>
            </a:r>
          </a:p>
        </p:txBody>
      </p:sp>
    </p:spTree>
    <p:extLst>
      <p:ext uri="{BB962C8B-B14F-4D97-AF65-F5344CB8AC3E}">
        <p14:creationId xmlns:p14="http://schemas.microsoft.com/office/powerpoint/2010/main" val="2421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09A5A90-1085-43DA-9A3B-B7281FAA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5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008E2-9DEC-4CBB-BF58-206D6181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0352"/>
            <a:ext cx="5145510" cy="406401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Gill Sans MT" panose="020B0502020104020203" pitchFamily="34" charset="0"/>
                <a:cs typeface="Cavolini" panose="03000502040302020204" pitchFamily="66" charset="0"/>
              </a:rPr>
              <a:t>He Sent His Son, p. 34</a:t>
            </a:r>
          </a:p>
        </p:txBody>
      </p:sp>
      <p:pic>
        <p:nvPicPr>
          <p:cNvPr id="5" name="2002-01-0360-he-sent-his-son-words-and-music-192k-eng">
            <a:hlinkClick r:id="" action="ppaction://media"/>
            <a:extLst>
              <a:ext uri="{FF2B5EF4-FFF2-40B4-BE49-F238E27FC236}">
                <a16:creationId xmlns:a16="http://schemas.microsoft.com/office/drawing/2014/main" id="{5763F234-0A24-4E8E-969D-D5992AD5E91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94" y="6244299"/>
            <a:ext cx="406400" cy="4064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1A968-A2F5-4555-9B5E-B60535AA8334}"/>
              </a:ext>
            </a:extLst>
          </p:cNvPr>
          <p:cNvSpPr txBox="1">
            <a:spLocks/>
          </p:cNvSpPr>
          <p:nvPr/>
        </p:nvSpPr>
        <p:spPr>
          <a:xfrm>
            <a:off x="5145510" y="1385264"/>
            <a:ext cx="2978073" cy="120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 b="1" dirty="0">
                <a:latin typeface="Gill Sans MT" panose="020B0502020104020203" pitchFamily="34" charset="0"/>
                <a:cs typeface="Cavolini" panose="03000502040302020204" pitchFamily="66" charset="0"/>
                <a:sym typeface="Wingdings" panose="05000000000000000000" pitchFamily="2" charset="2"/>
              </a:rPr>
              <a:t>1:</a:t>
            </a:r>
            <a:endParaRPr lang="en-US" sz="7500" b="1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526871D-E5CC-4CAD-9EBD-79F41513AF9A}"/>
              </a:ext>
            </a:extLst>
          </p:cNvPr>
          <p:cNvSpPr/>
          <p:nvPr/>
        </p:nvSpPr>
        <p:spPr>
          <a:xfrm>
            <a:off x="7558340" y="1254718"/>
            <a:ext cx="565243" cy="541999"/>
          </a:xfrm>
          <a:prstGeom prst="wedgeEllipseCallout">
            <a:avLst>
              <a:gd name="adj1" fmla="val -46245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AB0AB-BC54-4C2A-B143-26DCCFB39371}"/>
              </a:ext>
            </a:extLst>
          </p:cNvPr>
          <p:cNvSpPr txBox="1"/>
          <p:nvPr/>
        </p:nvSpPr>
        <p:spPr>
          <a:xfrm>
            <a:off x="6877878" y="6447499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  <a:cs typeface="Cavolini" panose="03000502040302020204" pitchFamily="66" charset="0"/>
              </a:rPr>
              <a:t>Image:  Brent </a:t>
            </a:r>
            <a:r>
              <a:rPr lang="en-US" dirty="0" err="1">
                <a:latin typeface="Gill Sans MT" panose="020B0502020104020203" pitchFamily="34" charset="0"/>
                <a:cs typeface="Cavolini" panose="03000502040302020204" pitchFamily="66" charset="0"/>
              </a:rPr>
              <a:t>Borup</a:t>
            </a:r>
            <a:endParaRPr lang="en-US" dirty="0">
              <a:latin typeface="Gill Sans MT" panose="020B0502020104020203" pitchFamily="34" charset="0"/>
              <a:cs typeface="Cavolini" panose="0300050204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19B6B1-C707-4CCA-81EC-C87D9E491167}"/>
              </a:ext>
            </a:extLst>
          </p:cNvPr>
          <p:cNvSpPr/>
          <p:nvPr/>
        </p:nvSpPr>
        <p:spPr>
          <a:xfrm rot="18895420">
            <a:off x="3326296" y="3892530"/>
            <a:ext cx="304800" cy="3693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4465</Words>
  <Application>Microsoft Office PowerPoint</Application>
  <PresentationFormat>On-screen Show (4:3)</PresentationFormat>
  <Paragraphs>247</Paragraphs>
  <Slides>62</Slides>
  <Notes>62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Candara</vt:lpstr>
      <vt:lpstr>Cavolini</vt:lpstr>
      <vt:lpstr>Gill Sans MT</vt:lpstr>
      <vt:lpstr>Office Theme</vt:lpstr>
      <vt:lpstr>PowerPoint Presentation</vt:lpstr>
      <vt:lpstr>PowerPoint Presentation</vt:lpstr>
      <vt:lpstr>PowerPoint Presentation</vt:lpstr>
      <vt:lpstr>Birds in the Tree, p. 241a</vt:lpstr>
      <vt:lpstr>PowerPoint Presentation</vt:lpstr>
      <vt:lpstr>The World  is So Big, p. 235</vt:lpstr>
      <vt:lpstr>PowerPoint Presentation</vt:lpstr>
      <vt:lpstr>PowerPoint Presentation</vt:lpstr>
      <vt:lpstr>He Sent His Son, p. 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Miracle by Shawna Edwards</vt:lpstr>
      <vt:lpstr>PowerPoint Presentation</vt:lpstr>
      <vt:lpstr>Gethsemane  by Roger &amp; Melanie Hoffman</vt:lpstr>
      <vt:lpstr>PowerPoint Presentation</vt:lpstr>
      <vt:lpstr>PowerPoint Presentation</vt:lpstr>
      <vt:lpstr>PowerPoint Presentation</vt:lpstr>
      <vt:lpstr>PowerPoint Presentation</vt:lpstr>
      <vt:lpstr>To Think  About Jesus – p. 71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Peace in Christ in 21 Languages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Cherice Montgomery</dc:creator>
  <cp:lastModifiedBy>Cherice Montgomery</cp:lastModifiedBy>
  <cp:revision>5</cp:revision>
  <dcterms:created xsi:type="dcterms:W3CDTF">2020-04-12T11:17:17Z</dcterms:created>
  <dcterms:modified xsi:type="dcterms:W3CDTF">2020-04-12T11:45:55Z</dcterms:modified>
</cp:coreProperties>
</file>